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145704997" r:id="rId5"/>
    <p:sldId id="2145705002" r:id="rId6"/>
    <p:sldId id="2145705004" r:id="rId7"/>
    <p:sldId id="2145704995" r:id="rId8"/>
    <p:sldId id="2145705003" r:id="rId9"/>
    <p:sldId id="2145705006" r:id="rId10"/>
    <p:sldId id="2145705005" r:id="rId11"/>
    <p:sldId id="2145705007" r:id="rId12"/>
    <p:sldId id="2145705008" r:id="rId13"/>
    <p:sldId id="2145705009" r:id="rId14"/>
    <p:sldId id="2145705010" r:id="rId15"/>
    <p:sldId id="2145705011" r:id="rId16"/>
    <p:sldId id="214570499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66"/>
    <a:srgbClr val="84FF09"/>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5BC9FB-1F36-4437-9B0C-A7B63AC6DC5A}" v="1" dt="2024-09-10T15:53:29.198"/>
    <p1510:client id="{7F2A0864-B7F4-B672-0487-7327B4336569}" v="7" dt="2024-09-12T09:36:48.8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769" autoAdjust="0"/>
  </p:normalViewPr>
  <p:slideViewPr>
    <p:cSldViewPr snapToGrid="0">
      <p:cViewPr varScale="1">
        <p:scale>
          <a:sx n="51" d="100"/>
          <a:sy n="51" d="100"/>
        </p:scale>
        <p:origin x="1256"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528C13-57F7-4349-80AC-46F76DD75A8B}" type="datetimeFigureOut">
              <a:rPr lang="en-GB" smtClean="0"/>
              <a:t>12/09/2024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744588-8659-4457-A03E-7DACED1FF263}" type="slidenum">
              <a:rPr lang="en-GB" smtClean="0"/>
              <a:t>‹#›</a:t>
            </a:fld>
            <a:endParaRPr lang="en-GB"/>
          </a:p>
        </p:txBody>
      </p:sp>
    </p:spTree>
    <p:extLst>
      <p:ext uri="{BB962C8B-B14F-4D97-AF65-F5344CB8AC3E}">
        <p14:creationId xmlns:p14="http://schemas.microsoft.com/office/powerpoint/2010/main" val="786323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a:p>
            <a:endParaRPr lang="en-US" dirty="0"/>
          </a:p>
          <a:p>
            <a:r>
              <a:rPr lang="en-US" dirty="0"/>
              <a:t>Today I’d like to tell you a little about Fairtrade. This Fairtrade Fortnight, the Fairtrade Foundation is launching the Be the Change campaign.</a:t>
            </a:r>
          </a:p>
          <a:p>
            <a:endParaRPr lang="en-US" dirty="0"/>
          </a:p>
          <a:p>
            <a:r>
              <a:rPr lang="en-US" dirty="0"/>
              <a:t>This urges everyone in the UK to ‘Be the Change’ by backing Fairtrade. Because a stronger</a:t>
            </a:r>
            <a:endParaRPr lang="en-GB" dirty="0"/>
          </a:p>
        </p:txBody>
      </p:sp>
      <p:sp>
        <p:nvSpPr>
          <p:cNvPr id="4" name="Slide Number Placeholder 3"/>
          <p:cNvSpPr>
            <a:spLocks noGrp="1"/>
          </p:cNvSpPr>
          <p:nvPr>
            <p:ph type="sldNum" sz="quarter" idx="5"/>
          </p:nvPr>
        </p:nvSpPr>
        <p:spPr/>
        <p:txBody>
          <a:bodyPr/>
          <a:lstStyle/>
          <a:p>
            <a:fld id="{6F744588-8659-4457-A03E-7DACED1FF263}" type="slidenum">
              <a:rPr lang="en-GB" smtClean="0"/>
              <a:t>1</a:t>
            </a:fld>
            <a:endParaRPr lang="en-GB"/>
          </a:p>
        </p:txBody>
      </p:sp>
    </p:spTree>
    <p:extLst>
      <p:ext uri="{BB962C8B-B14F-4D97-AF65-F5344CB8AC3E}">
        <p14:creationId xmlns:p14="http://schemas.microsoft.com/office/powerpoint/2010/main" val="706609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good news is if you – like most people in this country – choose Fairtrade, you are already part of these stories.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Choosing Fairtrade has never been easier with over 5,000 Fairtrade products available in the UK. And choosing Fairtrade doesn’t need to mean choosing more expensive products, with supermarkets including Co-Op, Lidl and Aldi running own brand lines of coffee and chocolate, as well as good value Fairtrade refreshments being available at outlets like Greggs. Fairtrade is about what the farmer is paid, not what you pay.</a:t>
            </a:r>
          </a:p>
          <a:p>
            <a:endParaRPr lang="en-US" dirty="0"/>
          </a:p>
          <a:p>
            <a:endParaRPr lang="en-US" dirty="0"/>
          </a:p>
          <a:p>
            <a:r>
              <a:rPr lang="en-US" dirty="0"/>
              <a:t>None of what we have discussed would be possible without people like you choosing Fairtrade. Income and opportunities from Fairtrade sales has helped power the work of farmers like </a:t>
            </a:r>
            <a:r>
              <a:rPr lang="en-US" dirty="0" err="1"/>
              <a:t>Dabilla</a:t>
            </a:r>
            <a:r>
              <a:rPr lang="en-US" dirty="0"/>
              <a:t> and </a:t>
            </a:r>
            <a:r>
              <a:rPr lang="en-GB" dirty="0"/>
              <a:t>Kouassi</a:t>
            </a:r>
            <a:r>
              <a:rPr lang="en-US" dirty="0"/>
              <a:t>to deliver generational change for their families.</a:t>
            </a:r>
          </a:p>
          <a:p>
            <a:endParaRPr lang="en-US" dirty="0"/>
          </a:p>
          <a:p>
            <a:r>
              <a:rPr lang="en-US" dirty="0"/>
              <a:t>As well as the benefits of the Fairtrade Premium described earlier, Fairtrade offers farmers the security of the Fairtrade Minimum Price – a safety net which provides a guarantee that they will never be paid below a particular price, even if the market crashes, as it often does in the commodities we work in.</a:t>
            </a:r>
          </a:p>
          <a:p>
            <a:endParaRPr lang="en-US" dirty="0"/>
          </a:p>
          <a:p>
            <a:r>
              <a:rPr lang="en-US" dirty="0"/>
              <a:t>Fairtrade’s democratic and transparent structures also offer producers a fairer say. Decisions on spending Fairtrade Premium are made democratically be workers committees and Fairtrade Co-operatives. The Fairtrade Standards promote gender equality, human rights and tackle all kinds of discrimination. And the simple act of coming together in a </a:t>
            </a:r>
            <a:r>
              <a:rPr lang="en-US" dirty="0" err="1"/>
              <a:t>co-operative</a:t>
            </a:r>
            <a:r>
              <a:rPr lang="en-US" dirty="0"/>
              <a:t> group gives small-scale farmers a bigger voice when working with large multi-national companies.</a:t>
            </a:r>
          </a:p>
          <a:p>
            <a:endParaRPr lang="en-US" dirty="0"/>
          </a:p>
        </p:txBody>
      </p:sp>
      <p:sp>
        <p:nvSpPr>
          <p:cNvPr id="4" name="Slide Number Placeholder 3"/>
          <p:cNvSpPr>
            <a:spLocks noGrp="1"/>
          </p:cNvSpPr>
          <p:nvPr>
            <p:ph type="sldNum" sz="quarter" idx="5"/>
          </p:nvPr>
        </p:nvSpPr>
        <p:spPr/>
        <p:txBody>
          <a:bodyPr/>
          <a:lstStyle/>
          <a:p>
            <a:fld id="{6F744588-8659-4457-A03E-7DACED1FF263}" type="slidenum">
              <a:rPr lang="en-GB" smtClean="0"/>
              <a:t>10</a:t>
            </a:fld>
            <a:endParaRPr lang="en-GB"/>
          </a:p>
        </p:txBody>
      </p:sp>
    </p:spTree>
    <p:extLst>
      <p:ext uri="{BB962C8B-B14F-4D97-AF65-F5344CB8AC3E}">
        <p14:creationId xmlns:p14="http://schemas.microsoft.com/office/powerpoint/2010/main" val="552066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one of us can Be the Change by choosing Fairtrade but politicians have a special role to play.</a:t>
            </a:r>
          </a:p>
          <a:p>
            <a:endParaRPr lang="en-US" dirty="0"/>
          </a:p>
          <a:p>
            <a:pPr algn="l"/>
            <a:r>
              <a:rPr lang="en-US" b="0" i="0" dirty="0">
                <a:solidFill>
                  <a:srgbClr val="000000"/>
                </a:solidFill>
                <a:effectLst/>
                <a:highlight>
                  <a:srgbClr val="FFFFFF"/>
                </a:highlight>
                <a:latin typeface="Arial" panose="020B0604020202020204" pitchFamily="34" charset="0"/>
              </a:rPr>
              <a:t>By changing laws and regulations, MPs can help make all trade fair.</a:t>
            </a:r>
          </a:p>
          <a:p>
            <a:pPr algn="l"/>
            <a:endParaRPr lang="en-US" b="0" i="0" dirty="0">
              <a:solidFill>
                <a:srgbClr val="000000"/>
              </a:solidFill>
              <a:effectLst/>
              <a:highlight>
                <a:srgbClr val="FFFFFF"/>
              </a:highlight>
              <a:latin typeface="Arial" panose="020B0604020202020204" pitchFamily="34" charset="0"/>
            </a:endParaRPr>
          </a:p>
          <a:p>
            <a:pPr algn="l"/>
            <a:r>
              <a:rPr lang="en-US" b="0" i="0" dirty="0">
                <a:solidFill>
                  <a:srgbClr val="000000"/>
                </a:solidFill>
                <a:effectLst/>
                <a:highlight>
                  <a:srgbClr val="FFFFFF"/>
                </a:highlight>
                <a:latin typeface="Arial" panose="020B0604020202020204" pitchFamily="34" charset="0"/>
              </a:rPr>
              <a:t>So as Fairtrade Fortnight begins, we are asking you to </a:t>
            </a:r>
            <a:r>
              <a:rPr lang="en-US" b="1" i="0" dirty="0">
                <a:solidFill>
                  <a:srgbClr val="000000"/>
                </a:solidFill>
                <a:effectLst/>
                <a:highlight>
                  <a:srgbClr val="FFFFFF"/>
                </a:highlight>
                <a:latin typeface="Arial" panose="020B0604020202020204" pitchFamily="34" charset="0"/>
              </a:rPr>
              <a:t>call on your MP to sign the Be the Change pledge</a:t>
            </a:r>
            <a:r>
              <a:rPr lang="en-US" b="0" i="0" dirty="0">
                <a:solidFill>
                  <a:srgbClr val="000000"/>
                </a:solidFill>
                <a:effectLst/>
                <a:highlight>
                  <a:srgbClr val="FFFFFF"/>
                </a:highlight>
                <a:latin typeface="Arial" panose="020B0604020202020204" pitchFamily="34" charset="0"/>
              </a:rPr>
              <a:t>. </a:t>
            </a:r>
          </a:p>
          <a:p>
            <a:pPr algn="l"/>
            <a:endParaRPr lang="en-US" b="0" i="0" dirty="0">
              <a:solidFill>
                <a:srgbClr val="000000"/>
              </a:solidFill>
              <a:effectLst/>
              <a:highlight>
                <a:srgbClr val="FFFFFF"/>
              </a:highlight>
              <a:latin typeface="Arial" panose="020B0604020202020204" pitchFamily="34" charset="0"/>
            </a:endParaRPr>
          </a:p>
          <a:p>
            <a:pPr algn="l"/>
            <a:r>
              <a:rPr lang="en-US" b="0" i="0" dirty="0">
                <a:solidFill>
                  <a:srgbClr val="000000"/>
                </a:solidFill>
                <a:effectLst/>
                <a:highlight>
                  <a:srgbClr val="FFFFFF"/>
                </a:highlight>
                <a:latin typeface="Arial" panose="020B0604020202020204" pitchFamily="34" charset="0"/>
              </a:rPr>
              <a:t>Visit our website or sign-up to our emails for a quick and easy way to contact your MP. And of course invite your local MP to events like this.</a:t>
            </a:r>
          </a:p>
          <a:p>
            <a:pPr algn="l"/>
            <a:endParaRPr lang="en-US" b="0" i="0" dirty="0">
              <a:solidFill>
                <a:srgbClr val="000000"/>
              </a:solidFill>
              <a:effectLst/>
              <a:highlight>
                <a:srgbClr val="FFFFFF"/>
              </a:highlight>
              <a:latin typeface="Arial" panose="020B0604020202020204" pitchFamily="34" charset="0"/>
            </a:endParaRPr>
          </a:p>
          <a:p>
            <a:pPr algn="l"/>
            <a:r>
              <a:rPr lang="en-US" b="0" i="0" dirty="0">
                <a:solidFill>
                  <a:srgbClr val="000000"/>
                </a:solidFill>
                <a:effectLst/>
                <a:highlight>
                  <a:srgbClr val="FFFFFF"/>
                </a:highlight>
                <a:latin typeface="Arial" panose="020B0604020202020204" pitchFamily="34" charset="0"/>
              </a:rPr>
              <a:t>Because your voice really matters to MPs – and initiatives like this really make a difference</a:t>
            </a:r>
          </a:p>
          <a:p>
            <a:pPr algn="l"/>
            <a:endParaRPr lang="en-US" b="0" i="0" dirty="0">
              <a:solidFill>
                <a:srgbClr val="000000"/>
              </a:solidFill>
              <a:effectLst/>
              <a:highlight>
                <a:srgbClr val="FFFFFF"/>
              </a:highlight>
              <a:latin typeface="Arial" panose="020B0604020202020204" pitchFamily="34" charset="0"/>
            </a:endParaRPr>
          </a:p>
          <a:p>
            <a:pPr algn="l"/>
            <a:r>
              <a:rPr lang="en-US" b="0" i="0" dirty="0">
                <a:solidFill>
                  <a:srgbClr val="000000"/>
                </a:solidFill>
                <a:effectLst/>
                <a:highlight>
                  <a:srgbClr val="FFFFFF"/>
                </a:highlight>
                <a:latin typeface="Arial" panose="020B0604020202020204" pitchFamily="34" charset="0"/>
              </a:rPr>
              <a:t>Before the election, </a:t>
            </a:r>
            <a:r>
              <a:rPr lang="en-US" b="1" i="0" dirty="0">
                <a:solidFill>
                  <a:srgbClr val="000000"/>
                </a:solidFill>
                <a:effectLst/>
                <a:highlight>
                  <a:srgbClr val="FFFFFF"/>
                </a:highlight>
                <a:latin typeface="Arial" panose="020B0604020202020204" pitchFamily="34" charset="0"/>
              </a:rPr>
              <a:t>over 1500</a:t>
            </a:r>
            <a:r>
              <a:rPr lang="en-US" b="0" i="0" dirty="0">
                <a:solidFill>
                  <a:srgbClr val="000000"/>
                </a:solidFill>
                <a:effectLst/>
                <a:highlight>
                  <a:srgbClr val="FFFFFF"/>
                </a:highlight>
                <a:latin typeface="Arial" panose="020B0604020202020204" pitchFamily="34" charset="0"/>
              </a:rPr>
              <a:t> of you contacted your local candidates, and we saw real results. Over </a:t>
            </a:r>
            <a:r>
              <a:rPr lang="en-US" b="1" i="0" dirty="0">
                <a:solidFill>
                  <a:srgbClr val="000000"/>
                </a:solidFill>
                <a:effectLst/>
                <a:highlight>
                  <a:srgbClr val="FFFFFF"/>
                </a:highlight>
                <a:latin typeface="Arial" panose="020B0604020202020204" pitchFamily="34" charset="0"/>
              </a:rPr>
              <a:t>200 candidates</a:t>
            </a:r>
            <a:r>
              <a:rPr lang="en-US" b="0" i="0" dirty="0">
                <a:solidFill>
                  <a:srgbClr val="000000"/>
                </a:solidFill>
                <a:effectLst/>
                <a:highlight>
                  <a:srgbClr val="FFFFFF"/>
                </a:highlight>
                <a:latin typeface="Arial" panose="020B0604020202020204" pitchFamily="34" charset="0"/>
              </a:rPr>
              <a:t> committed to work with fair trade campaigners like you locally, and </a:t>
            </a:r>
            <a:r>
              <a:rPr lang="en-US" b="0" i="0" dirty="0" err="1">
                <a:solidFill>
                  <a:srgbClr val="000000"/>
                </a:solidFill>
                <a:effectLst/>
                <a:highlight>
                  <a:srgbClr val="FFFFFF"/>
                </a:highlight>
                <a:latin typeface="Arial" panose="020B0604020202020204" pitchFamily="34" charset="0"/>
              </a:rPr>
              <a:t>organisations</a:t>
            </a:r>
            <a:r>
              <a:rPr lang="en-US" b="0" i="0" dirty="0">
                <a:solidFill>
                  <a:srgbClr val="000000"/>
                </a:solidFill>
                <a:effectLst/>
                <a:highlight>
                  <a:srgbClr val="FFFFFF"/>
                </a:highlight>
                <a:latin typeface="Arial" panose="020B0604020202020204" pitchFamily="34" charset="0"/>
              </a:rPr>
              <a:t> like ours nationally. </a:t>
            </a:r>
          </a:p>
          <a:p>
            <a:pPr algn="l"/>
            <a:endParaRPr lang="en-US" b="1" i="0" dirty="0">
              <a:solidFill>
                <a:srgbClr val="000000"/>
              </a:solidFill>
              <a:effectLst/>
              <a:highlight>
                <a:srgbClr val="FFFFFF"/>
              </a:highlight>
              <a:latin typeface="Arial" panose="020B0604020202020204" pitchFamily="34" charset="0"/>
            </a:endParaRPr>
          </a:p>
          <a:p>
            <a:pPr algn="l"/>
            <a:r>
              <a:rPr lang="en-US" b="1" i="0" dirty="0">
                <a:solidFill>
                  <a:srgbClr val="000000"/>
                </a:solidFill>
                <a:effectLst/>
                <a:highlight>
                  <a:srgbClr val="FFFFFF"/>
                </a:highlight>
                <a:latin typeface="Arial" panose="020B0604020202020204" pitchFamily="34" charset="0"/>
              </a:rPr>
              <a:t>Over 20</a:t>
            </a:r>
            <a:r>
              <a:rPr lang="en-US" b="0" i="0" dirty="0">
                <a:solidFill>
                  <a:srgbClr val="000000"/>
                </a:solidFill>
                <a:effectLst/>
                <a:highlight>
                  <a:srgbClr val="FFFFFF"/>
                </a:highlight>
                <a:latin typeface="Arial" panose="020B0604020202020204" pitchFamily="34" charset="0"/>
              </a:rPr>
              <a:t> of those people are now MPs, ready and willing to speak up for a fairer future.</a:t>
            </a:r>
          </a:p>
          <a:p>
            <a:endParaRPr lang="en-GB" b="0" i="0" dirty="0">
              <a:solidFill>
                <a:srgbClr val="000000"/>
              </a:solidFill>
              <a:effectLst/>
              <a:highlight>
                <a:srgbClr val="FFFFFF"/>
              </a:highlight>
              <a:latin typeface="Arial" panose="020B0604020202020204" pitchFamily="34" charset="0"/>
            </a:endParaRPr>
          </a:p>
          <a:p>
            <a:r>
              <a:rPr lang="en-US" b="0" i="0" dirty="0">
                <a:solidFill>
                  <a:srgbClr val="000000"/>
                </a:solidFill>
                <a:effectLst/>
                <a:highlight>
                  <a:srgbClr val="FFFFFF"/>
                </a:highlight>
                <a:latin typeface="Arial" panose="020B0604020202020204" pitchFamily="34" charset="0"/>
              </a:rPr>
              <a:t>But with the government committing to introduce a new trade strategy, we need as many voices as possible, from all political parties, speaking up for farmers like </a:t>
            </a:r>
            <a:r>
              <a:rPr lang="en-US" b="0" i="0" dirty="0" err="1">
                <a:solidFill>
                  <a:srgbClr val="000000"/>
                </a:solidFill>
                <a:effectLst/>
                <a:highlight>
                  <a:srgbClr val="FFFFFF"/>
                </a:highlight>
                <a:latin typeface="Arial" panose="020B0604020202020204" pitchFamily="34" charset="0"/>
              </a:rPr>
              <a:t>Dabilla</a:t>
            </a:r>
            <a:r>
              <a:rPr lang="en-US" b="0" i="0" dirty="0">
                <a:solidFill>
                  <a:srgbClr val="000000"/>
                </a:solidFill>
                <a:effectLst/>
                <a:highlight>
                  <a:srgbClr val="FFFFFF"/>
                </a:highlight>
                <a:latin typeface="Arial" panose="020B0604020202020204" pitchFamily="34" charset="0"/>
              </a:rPr>
              <a:t>. </a:t>
            </a:r>
            <a:r>
              <a:rPr lang="en-GB" b="0" i="0" dirty="0">
                <a:solidFill>
                  <a:srgbClr val="000000"/>
                </a:solidFill>
                <a:effectLst/>
                <a:highlight>
                  <a:srgbClr val="FFFFFF"/>
                </a:highlight>
                <a:latin typeface="Arial" panose="020B0604020202020204" pitchFamily="34" charset="0"/>
              </a:rPr>
              <a:t> </a:t>
            </a:r>
            <a:r>
              <a:rPr lang="en-GB" dirty="0"/>
              <a:t>With over 350 new MPs since this is a great time to build political support for Fairtrade.</a:t>
            </a:r>
          </a:p>
          <a:p>
            <a:endParaRPr lang="en-GB" b="0" i="0" dirty="0">
              <a:solidFill>
                <a:srgbClr val="000000"/>
              </a:solidFill>
              <a:effectLst/>
              <a:highlight>
                <a:srgbClr val="FFFFFF"/>
              </a:highlight>
              <a:latin typeface="Arial" panose="020B0604020202020204" pitchFamily="34" charset="0"/>
            </a:endParaRPr>
          </a:p>
          <a:p>
            <a:r>
              <a:rPr lang="en-GB" b="0" i="0" dirty="0">
                <a:solidFill>
                  <a:srgbClr val="000000"/>
                </a:solidFill>
                <a:effectLst/>
                <a:highlight>
                  <a:srgbClr val="FFFFFF"/>
                </a:highlight>
                <a:latin typeface="Arial" panose="020B0604020202020204" pitchFamily="34" charset="0"/>
              </a:rPr>
              <a:t>And don’t worry if you can’t get involved during Fortnight itself, the Be the Change campaign will run until the end of 2024.</a:t>
            </a:r>
            <a:endParaRPr lang="en-US" b="0" i="0" dirty="0">
              <a:solidFill>
                <a:srgbClr val="000000"/>
              </a:solidFill>
              <a:effectLst/>
              <a:highlight>
                <a:srgbClr val="FFFFFF"/>
              </a:highligh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6F744588-8659-4457-A03E-7DACED1FF263}" type="slidenum">
              <a:rPr lang="en-GB" smtClean="0"/>
              <a:t>11</a:t>
            </a:fld>
            <a:endParaRPr lang="en-GB"/>
          </a:p>
        </p:txBody>
      </p:sp>
    </p:spTree>
    <p:extLst>
      <p:ext uri="{BB962C8B-B14F-4D97-AF65-F5344CB8AC3E}">
        <p14:creationId xmlns:p14="http://schemas.microsoft.com/office/powerpoint/2010/main" val="4128380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spreading the word on Fairtrade is what Fairtrade Fortnight is all about. It’s not just raising awareness – it’s raising active, practical support for a fairer future.</a:t>
            </a:r>
          </a:p>
          <a:p>
            <a:endParaRPr lang="en-US" dirty="0"/>
          </a:p>
          <a:p>
            <a:r>
              <a:rPr lang="en-US" dirty="0"/>
              <a:t>For farmers like Yeo featured here, Fairtrade is a tool they can use to build the future they want to see, to change their community and business for the better. If more of us choose Fairtrade, that tool is more powerful and farmers like Yeo can do even more.</a:t>
            </a:r>
          </a:p>
          <a:p>
            <a:endParaRPr lang="en-US" dirty="0"/>
          </a:p>
          <a:p>
            <a:r>
              <a:rPr lang="en-US" dirty="0"/>
              <a:t>And as mentioned our new intake of politicians need to hear how much Fairtrade matters to communities like you – farmers like Yeo won’t have the direct connection to politicians in wealthy nations like the UK, so we need to make sure their voice is heard. Only then can we convince them to start shaping the future of trade for the better.</a:t>
            </a:r>
          </a:p>
          <a:p>
            <a:endParaRPr lang="en-US" dirty="0"/>
          </a:p>
          <a:p>
            <a:r>
              <a:rPr lang="en-US" b="1" dirty="0"/>
              <a:t>Want to get more involved? </a:t>
            </a:r>
            <a:r>
              <a:rPr lang="en-US" b="0" dirty="0"/>
              <a:t>Check out the details of how to get involved with one of our over 1200 Fairtrade Communities.</a:t>
            </a:r>
            <a:endParaRPr lang="en-US" b="1" dirty="0"/>
          </a:p>
        </p:txBody>
      </p:sp>
      <p:sp>
        <p:nvSpPr>
          <p:cNvPr id="4" name="Slide Number Placeholder 3"/>
          <p:cNvSpPr>
            <a:spLocks noGrp="1"/>
          </p:cNvSpPr>
          <p:nvPr>
            <p:ph type="sldNum" sz="quarter" idx="5"/>
          </p:nvPr>
        </p:nvSpPr>
        <p:spPr/>
        <p:txBody>
          <a:bodyPr/>
          <a:lstStyle/>
          <a:p>
            <a:fld id="{6F744588-8659-4457-A03E-7DACED1FF263}" type="slidenum">
              <a:rPr lang="en-GB" smtClean="0"/>
              <a:t>12</a:t>
            </a:fld>
            <a:endParaRPr lang="en-GB"/>
          </a:p>
        </p:txBody>
      </p:sp>
    </p:spTree>
    <p:extLst>
      <p:ext uri="{BB962C8B-B14F-4D97-AF65-F5344CB8AC3E}">
        <p14:creationId xmlns:p14="http://schemas.microsoft.com/office/powerpoint/2010/main" val="3329298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for listening! Visit the Fairtrade Foundation website for more ways to get involved, including a quick way to ask your MP to get involved and lots of guidance on where to buy Fairtrade products.</a:t>
            </a:r>
          </a:p>
        </p:txBody>
      </p:sp>
      <p:sp>
        <p:nvSpPr>
          <p:cNvPr id="4" name="Slide Number Placeholder 3"/>
          <p:cNvSpPr>
            <a:spLocks noGrp="1"/>
          </p:cNvSpPr>
          <p:nvPr>
            <p:ph type="sldNum" sz="quarter" idx="5"/>
          </p:nvPr>
        </p:nvSpPr>
        <p:spPr/>
        <p:txBody>
          <a:bodyPr/>
          <a:lstStyle/>
          <a:p>
            <a:fld id="{6F744588-8659-4457-A03E-7DACED1FF263}" type="slidenum">
              <a:rPr lang="en-GB" smtClean="0"/>
              <a:t>13</a:t>
            </a:fld>
            <a:endParaRPr lang="en-GB"/>
          </a:p>
        </p:txBody>
      </p:sp>
    </p:spTree>
    <p:extLst>
      <p:ext uri="{BB962C8B-B14F-4D97-AF65-F5344CB8AC3E}">
        <p14:creationId xmlns:p14="http://schemas.microsoft.com/office/powerpoint/2010/main" val="4225330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62" indent="0">
              <a:buFont typeface="+mj-lt"/>
              <a:buNone/>
            </a:pPr>
            <a:r>
              <a:rPr lang="en-US" b="0" dirty="0"/>
              <a:t>So how are we asking people to be the change with Fairtrade? Three simple ways. We will look at this in more detail shortly, but put simply.</a:t>
            </a:r>
          </a:p>
          <a:p>
            <a:pPr marL="169862" indent="0">
              <a:buFont typeface="+mj-lt"/>
              <a:buNone/>
            </a:pPr>
            <a:endParaRPr lang="en-US" b="1" dirty="0"/>
          </a:p>
          <a:p>
            <a:pPr marL="627062" indent="-457200">
              <a:buFont typeface="+mj-lt"/>
              <a:buAutoNum type="arabicPeriod"/>
            </a:pPr>
            <a:r>
              <a:rPr lang="en-US" b="1" dirty="0"/>
              <a:t>Choose Fairtrade. </a:t>
            </a:r>
            <a:r>
              <a:rPr lang="en-US" dirty="0"/>
              <a:t>Because when farmer and workers get a fairer deal, they can do more to build a fairer future.</a:t>
            </a:r>
          </a:p>
          <a:p>
            <a:pPr marL="627062" indent="-457200">
              <a:buFont typeface="+mj-lt"/>
              <a:buAutoNum type="arabicPeriod"/>
            </a:pPr>
            <a:r>
              <a:rPr lang="en-US" b="1" dirty="0"/>
              <a:t>Urge your local MP to sign the Be the Change pledge. </a:t>
            </a:r>
            <a:r>
              <a:rPr lang="en-US" dirty="0"/>
              <a:t>Because politicians can help change laws and regulations to make all trade fairer.</a:t>
            </a:r>
          </a:p>
          <a:p>
            <a:pPr marL="627062" indent="-457200">
              <a:buFont typeface="+mj-lt"/>
              <a:buAutoNum type="arabicPeriod"/>
            </a:pPr>
            <a:r>
              <a:rPr lang="en-US" b="1" dirty="0"/>
              <a:t>Spread the word. </a:t>
            </a:r>
            <a:r>
              <a:rPr lang="en-US" dirty="0"/>
              <a:t>Because more people choosing Fairtrade and campaigning on fair trade issues means we’ll make change faster.</a:t>
            </a:r>
            <a:endParaRPr lang="en-GB" b="1" dirty="0"/>
          </a:p>
          <a:p>
            <a:endParaRPr lang="en-GB" dirty="0"/>
          </a:p>
        </p:txBody>
      </p:sp>
      <p:sp>
        <p:nvSpPr>
          <p:cNvPr id="4" name="Slide Number Placeholder 3"/>
          <p:cNvSpPr>
            <a:spLocks noGrp="1"/>
          </p:cNvSpPr>
          <p:nvPr>
            <p:ph type="sldNum" sz="quarter" idx="5"/>
          </p:nvPr>
        </p:nvSpPr>
        <p:spPr/>
        <p:txBody>
          <a:bodyPr/>
          <a:lstStyle/>
          <a:p>
            <a:fld id="{6F744588-8659-4457-A03E-7DACED1FF263}" type="slidenum">
              <a:rPr lang="en-GB" smtClean="0"/>
              <a:t>2</a:t>
            </a:fld>
            <a:endParaRPr lang="en-GB"/>
          </a:p>
        </p:txBody>
      </p:sp>
    </p:spTree>
    <p:extLst>
      <p:ext uri="{BB962C8B-B14F-4D97-AF65-F5344CB8AC3E}">
        <p14:creationId xmlns:p14="http://schemas.microsoft.com/office/powerpoint/2010/main" val="164208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rPr>
              <a:t>We’ll talk more about the ways you can support Fairtrade in a moment. But now I want to focus on the difference Fairtrade can make.</a:t>
            </a:r>
          </a:p>
          <a:p>
            <a:endParaRPr lang="en-US" sz="1800" b="0" i="0" dirty="0">
              <a:solidFill>
                <a:srgbClr val="000000"/>
              </a:solidFill>
              <a:effectLst/>
              <a:latin typeface="Segoe UI" panose="020B0502040204020203" pitchFamily="34" charset="0"/>
            </a:endParaRPr>
          </a:p>
          <a:p>
            <a:pPr algn="ctr"/>
            <a:r>
              <a:rPr lang="en-US" sz="1800" b="0" i="0" dirty="0">
                <a:solidFill>
                  <a:srgbClr val="000000"/>
                </a:solidFill>
                <a:effectLst/>
                <a:latin typeface="Segoe UI" panose="020B0502040204020203" pitchFamily="34" charset="0"/>
              </a:rPr>
              <a:t>And part of Fairtrade is always putting the farmer’s perspective first. So let me introduce you to </a:t>
            </a:r>
            <a:r>
              <a:rPr lang="fr-FR" b="0" i="0" dirty="0" err="1">
                <a:solidFill>
                  <a:srgbClr val="000000"/>
                </a:solidFill>
                <a:effectLst/>
                <a:highlight>
                  <a:srgbClr val="FFFFFF"/>
                </a:highlight>
                <a:latin typeface="Arial" panose="020B0604020202020204" pitchFamily="34" charset="0"/>
              </a:rPr>
              <a:t>Dabilla</a:t>
            </a:r>
            <a:r>
              <a:rPr lang="fr-FR" b="0" i="0" dirty="0">
                <a:solidFill>
                  <a:srgbClr val="000000"/>
                </a:solidFill>
                <a:effectLst/>
                <a:highlight>
                  <a:srgbClr val="FFFFFF"/>
                </a:highlight>
                <a:latin typeface="Arial" panose="020B0604020202020204" pitchFamily="34" charset="0"/>
              </a:rPr>
              <a:t> Mathieu, Fairtrade Cocoa Farmer </a:t>
            </a:r>
            <a:r>
              <a:rPr lang="fr-FR" b="0" i="0" dirty="0" err="1">
                <a:solidFill>
                  <a:srgbClr val="000000"/>
                </a:solidFill>
                <a:effectLst/>
                <a:highlight>
                  <a:srgbClr val="FFFFFF"/>
                </a:highlight>
                <a:latin typeface="Arial" panose="020B0604020202020204" pitchFamily="34" charset="0"/>
              </a:rPr>
              <a:t>with</a:t>
            </a:r>
            <a:r>
              <a:rPr lang="fr-FR" b="0" i="0" dirty="0">
                <a:solidFill>
                  <a:srgbClr val="000000"/>
                </a:solidFill>
                <a:effectLst/>
                <a:highlight>
                  <a:srgbClr val="FFFFFF"/>
                </a:highlight>
                <a:latin typeface="Arial" panose="020B0604020202020204" pitchFamily="34" charset="0"/>
              </a:rPr>
              <a:t> ECAMON Fairtrade </a:t>
            </a:r>
            <a:r>
              <a:rPr lang="fr-FR" b="0" i="0" dirty="0" err="1">
                <a:solidFill>
                  <a:srgbClr val="000000"/>
                </a:solidFill>
                <a:effectLst/>
                <a:highlight>
                  <a:srgbClr val="FFFFFF"/>
                </a:highlight>
                <a:latin typeface="Arial" panose="020B0604020202020204" pitchFamily="34" charset="0"/>
              </a:rPr>
              <a:t>co-operative</a:t>
            </a:r>
            <a:r>
              <a:rPr lang="fr-FR" b="0" i="0" dirty="0">
                <a:solidFill>
                  <a:srgbClr val="000000"/>
                </a:solidFill>
                <a:effectLst/>
                <a:highlight>
                  <a:srgbClr val="FFFFFF"/>
                </a:highlight>
                <a:latin typeface="Arial" panose="020B0604020202020204" pitchFamily="34" charset="0"/>
              </a:rPr>
              <a:t>, Côte d'Ivoire. </a:t>
            </a:r>
          </a:p>
          <a:p>
            <a:br>
              <a:rPr lang="fr-FR" dirty="0"/>
            </a:br>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6F744588-8659-4457-A03E-7DACED1FF263}" type="slidenum">
              <a:rPr lang="en-GB" smtClean="0"/>
              <a:t>3</a:t>
            </a:fld>
            <a:endParaRPr lang="en-GB"/>
          </a:p>
        </p:txBody>
      </p:sp>
    </p:spTree>
    <p:extLst>
      <p:ext uri="{BB962C8B-B14F-4D97-AF65-F5344CB8AC3E}">
        <p14:creationId xmlns:p14="http://schemas.microsoft.com/office/powerpoint/2010/main" val="2121066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err="1">
                <a:solidFill>
                  <a:srgbClr val="000000"/>
                </a:solidFill>
                <a:effectLst/>
                <a:highlight>
                  <a:srgbClr val="FFFFFF"/>
                </a:highlight>
                <a:latin typeface="Aptos" panose="020B0004020202020204" pitchFamily="34" charset="0"/>
              </a:rPr>
              <a:t>Dabilla</a:t>
            </a:r>
            <a:r>
              <a:rPr lang="en-US" sz="1800" b="0" i="0" dirty="0">
                <a:solidFill>
                  <a:srgbClr val="000000"/>
                </a:solidFill>
                <a:effectLst/>
                <a:highlight>
                  <a:srgbClr val="FFFFFF"/>
                </a:highlight>
                <a:latin typeface="Aptos" panose="020B0004020202020204" pitchFamily="34" charset="0"/>
              </a:rPr>
              <a:t> is a Fairtrade cocoa farmer at the ECAMOM cooperative in Côte d’Ivoire. He has been a cocoa farmer for over 30 years, and his greatest pride are his children. </a:t>
            </a:r>
          </a:p>
          <a:p>
            <a:endParaRPr lang="en-US" sz="1800" b="0" i="0" dirty="0">
              <a:solidFill>
                <a:srgbClr val="000000"/>
              </a:solidFill>
              <a:effectLst/>
              <a:highlight>
                <a:srgbClr val="FFFFFF"/>
              </a:highlight>
              <a:latin typeface="Aptos" panose="020B0004020202020204" pitchFamily="34" charset="0"/>
            </a:endParaRPr>
          </a:p>
          <a:p>
            <a:r>
              <a:rPr lang="en-US" sz="1800" b="0" i="0" dirty="0">
                <a:solidFill>
                  <a:srgbClr val="000000"/>
                </a:solidFill>
                <a:effectLst/>
                <a:highlight>
                  <a:srgbClr val="FFFFFF"/>
                </a:highlight>
                <a:latin typeface="Aptos" panose="020B0004020202020204" pitchFamily="34" charset="0"/>
              </a:rPr>
              <a:t>And it’s easy to understand that pride when you appreciate </a:t>
            </a:r>
            <a:r>
              <a:rPr lang="en-US" sz="1800" b="0" i="0" dirty="0" err="1">
                <a:solidFill>
                  <a:srgbClr val="000000"/>
                </a:solidFill>
                <a:effectLst/>
                <a:highlight>
                  <a:srgbClr val="FFFFFF"/>
                </a:highlight>
                <a:latin typeface="Aptos" panose="020B0004020202020204" pitchFamily="34" charset="0"/>
              </a:rPr>
              <a:t>Dabilla</a:t>
            </a:r>
            <a:r>
              <a:rPr lang="en-US" sz="1800" b="0" i="0" dirty="0">
                <a:solidFill>
                  <a:srgbClr val="000000"/>
                </a:solidFill>
                <a:effectLst/>
                <a:highlight>
                  <a:srgbClr val="FFFFFF"/>
                </a:highlight>
                <a:latin typeface="Aptos" panose="020B0004020202020204" pitchFamily="34" charset="0"/>
              </a:rPr>
              <a:t> himself was not able to complete his education, as he could not afford to do so.</a:t>
            </a:r>
          </a:p>
          <a:p>
            <a:endParaRPr lang="en-US" sz="1800" b="0" i="0" dirty="0">
              <a:solidFill>
                <a:srgbClr val="000000"/>
              </a:solidFill>
              <a:effectLst/>
              <a:highlight>
                <a:srgbClr val="FFFFFF"/>
              </a:highlight>
              <a:latin typeface="Aptos" panose="020B0004020202020204" pitchFamily="34" charset="0"/>
            </a:endParaRPr>
          </a:p>
          <a:p>
            <a:r>
              <a:rPr lang="en-US" sz="1800" b="0" i="0" dirty="0">
                <a:solidFill>
                  <a:srgbClr val="000000"/>
                </a:solidFill>
                <a:effectLst/>
                <a:highlight>
                  <a:srgbClr val="FFFFFF"/>
                </a:highlight>
                <a:latin typeface="Aptos" panose="020B0004020202020204" pitchFamily="34" charset="0"/>
              </a:rPr>
              <a:t>Now his children go to schools directly built by Fairtrade Premium funds. And the extra income he’s been able to earn through being part of ECAMON, the Fairtrade-certified co-</a:t>
            </a:r>
            <a:r>
              <a:rPr lang="en-US" sz="1800" b="0" i="0" dirty="0" err="1">
                <a:solidFill>
                  <a:srgbClr val="000000"/>
                </a:solidFill>
                <a:effectLst/>
                <a:highlight>
                  <a:srgbClr val="FFFFFF"/>
                </a:highlight>
                <a:latin typeface="Aptos" panose="020B0004020202020204" pitchFamily="34" charset="0"/>
              </a:rPr>
              <a:t>opertative</a:t>
            </a:r>
            <a:r>
              <a:rPr lang="en-US" sz="1800" b="0" i="0" dirty="0">
                <a:solidFill>
                  <a:srgbClr val="000000"/>
                </a:solidFill>
                <a:effectLst/>
                <a:highlight>
                  <a:srgbClr val="FFFFFF"/>
                </a:highlight>
                <a:latin typeface="Aptos" panose="020B0004020202020204" pitchFamily="34" charset="0"/>
              </a:rPr>
              <a:t> he has been a part of over 30 years, means he can do more to ensure his children have greater opportunities in future.</a:t>
            </a:r>
          </a:p>
          <a:p>
            <a:endParaRPr lang="en-US" sz="1800" b="0" i="0" dirty="0">
              <a:solidFill>
                <a:srgbClr val="000000"/>
              </a:solidFill>
              <a:effectLst/>
              <a:highlight>
                <a:srgbClr val="FFFFFF"/>
              </a:highlight>
              <a:latin typeface="Aptos" panose="020B0004020202020204" pitchFamily="34" charset="0"/>
            </a:endParaRPr>
          </a:p>
          <a:p>
            <a:r>
              <a:rPr lang="en-US" sz="1800" b="0" i="0" dirty="0" err="1">
                <a:solidFill>
                  <a:srgbClr val="000000"/>
                </a:solidFill>
                <a:effectLst/>
                <a:highlight>
                  <a:srgbClr val="FFFFFF"/>
                </a:highlight>
                <a:latin typeface="Aptos" panose="020B0004020202020204" pitchFamily="34" charset="0"/>
              </a:rPr>
              <a:t>Dabilla</a:t>
            </a:r>
            <a:r>
              <a:rPr lang="en-US" sz="1800" b="0" i="0" dirty="0">
                <a:solidFill>
                  <a:srgbClr val="000000"/>
                </a:solidFill>
                <a:effectLst/>
                <a:highlight>
                  <a:srgbClr val="FFFFFF"/>
                </a:highlight>
                <a:latin typeface="Aptos" panose="020B0004020202020204" pitchFamily="34" charset="0"/>
              </a:rPr>
              <a:t> community has also used Fairtrade Premium funds for important projects like a water pump to ensure safe access to clean water and building a communal canteen.</a:t>
            </a:r>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6F744588-8659-4457-A03E-7DACED1FF263}" type="slidenum">
              <a:rPr lang="en-GB" smtClean="0"/>
              <a:t>4</a:t>
            </a:fld>
            <a:endParaRPr lang="en-GB"/>
          </a:p>
        </p:txBody>
      </p:sp>
    </p:spTree>
    <p:extLst>
      <p:ext uri="{BB962C8B-B14F-4D97-AF65-F5344CB8AC3E}">
        <p14:creationId xmlns:p14="http://schemas.microsoft.com/office/powerpoint/2010/main" val="2000223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Dabilla</a:t>
            </a:r>
            <a:r>
              <a:rPr lang="en-US" dirty="0"/>
              <a:t> has been a cocoa farmer for 30 years, and coincidentally Fairtrade itself is celebrating the big 3-0 this year. It’s 30 years since the first Fairtrade products went on sale in the UK.</a:t>
            </a:r>
          </a:p>
          <a:p>
            <a:endParaRPr lang="en-US" dirty="0"/>
          </a:p>
          <a:p>
            <a:r>
              <a:rPr lang="en-US" dirty="0"/>
              <a:t>From humble origins 30 years ago, there are now around 5,000 Fairtrade products available to buy in the UK. When you choose any one of those, you are choosing to back a fairer deal for farmers and workers disadvantaged by our unfair global trade system.</a:t>
            </a:r>
          </a:p>
          <a:p>
            <a:endParaRPr lang="en-US" dirty="0"/>
          </a:p>
          <a:p>
            <a:r>
              <a:rPr lang="en-US" dirty="0"/>
              <a:t>Let’s look at a few stats on what that means.</a:t>
            </a:r>
            <a:endParaRPr lang="en-GB" dirty="0"/>
          </a:p>
        </p:txBody>
      </p:sp>
      <p:sp>
        <p:nvSpPr>
          <p:cNvPr id="4" name="Slide Number Placeholder 3"/>
          <p:cNvSpPr>
            <a:spLocks noGrp="1"/>
          </p:cNvSpPr>
          <p:nvPr>
            <p:ph type="sldNum" sz="quarter" idx="5"/>
          </p:nvPr>
        </p:nvSpPr>
        <p:spPr/>
        <p:txBody>
          <a:bodyPr/>
          <a:lstStyle/>
          <a:p>
            <a:fld id="{6F744588-8659-4457-A03E-7DACED1FF263}" type="slidenum">
              <a:rPr lang="en-GB" smtClean="0"/>
              <a:t>5</a:t>
            </a:fld>
            <a:endParaRPr lang="en-GB"/>
          </a:p>
        </p:txBody>
      </p:sp>
    </p:spTree>
    <p:extLst>
      <p:ext uri="{BB962C8B-B14F-4D97-AF65-F5344CB8AC3E}">
        <p14:creationId xmlns:p14="http://schemas.microsoft.com/office/powerpoint/2010/main" val="160237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growth of Fairtrade over 30 years has been extraordinary. </a:t>
            </a:r>
          </a:p>
          <a:p>
            <a:endParaRPr lang="en-US" b="1" dirty="0"/>
          </a:p>
          <a:p>
            <a:r>
              <a:rPr lang="en-US" b="0" i="1" dirty="0"/>
              <a:t>(Run through some of the numbers)</a:t>
            </a:r>
          </a:p>
          <a:p>
            <a:endParaRPr lang="en-US" b="0" i="1" dirty="0"/>
          </a:p>
          <a:p>
            <a:r>
              <a:rPr lang="en-US" b="0" i="0" dirty="0"/>
              <a:t>And most importantly, this growth has meant more farmers with more resources to drive the change they want to see in their communities. To get an idea of what that looks like, let’s look at the growth in Fairtrade Premium payments to Fairtrade farmers and workers.</a:t>
            </a:r>
            <a:endParaRPr lang="en-GB" b="0" i="0" dirty="0"/>
          </a:p>
        </p:txBody>
      </p:sp>
      <p:sp>
        <p:nvSpPr>
          <p:cNvPr id="4" name="Slide Number Placeholder 3"/>
          <p:cNvSpPr>
            <a:spLocks noGrp="1"/>
          </p:cNvSpPr>
          <p:nvPr>
            <p:ph type="sldNum" sz="quarter" idx="5"/>
          </p:nvPr>
        </p:nvSpPr>
        <p:spPr/>
        <p:txBody>
          <a:bodyPr/>
          <a:lstStyle/>
          <a:p>
            <a:fld id="{6F744588-8659-4457-A03E-7DACED1FF263}" type="slidenum">
              <a:rPr lang="en-GB" smtClean="0"/>
              <a:t>6</a:t>
            </a:fld>
            <a:endParaRPr lang="en-GB"/>
          </a:p>
        </p:txBody>
      </p:sp>
    </p:spTree>
    <p:extLst>
      <p:ext uri="{BB962C8B-B14F-4D97-AF65-F5344CB8AC3E}">
        <p14:creationId xmlns:p14="http://schemas.microsoft.com/office/powerpoint/2010/main" val="3024975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First of all – what is the Fairtrade Premium? </a:t>
            </a:r>
            <a:r>
              <a:rPr lang="en-US" b="0" dirty="0"/>
              <a:t>(Could ask audience as a question)</a:t>
            </a:r>
          </a:p>
          <a:p>
            <a:endParaRPr lang="en-US" b="0" dirty="0"/>
          </a:p>
          <a:p>
            <a:r>
              <a:rPr lang="en-US" b="0" dirty="0"/>
              <a:t>The Fairtrade Premium is an extra cash payment received by groups of farmers and workers on top of the price they receive for their goods or crops. The farmers and workers involved then democratically decide how to invest this money. It could be in health care facilities, schools or in making their business more sustainable.</a:t>
            </a:r>
          </a:p>
          <a:p>
            <a:endParaRPr lang="en-US" b="0" dirty="0"/>
          </a:p>
          <a:p>
            <a:r>
              <a:rPr lang="en-US" b="0" dirty="0"/>
              <a:t>We believe the best way to ‘be the change’ is to make sure farmers and workers have more power, more income and more opportunity to drive the change they want to see in their local communities. And over the past 30 years, every time you have picked up Fairtrade, you have been a part of that.</a:t>
            </a:r>
          </a:p>
          <a:p>
            <a:endParaRPr lang="en-US" b="0" dirty="0"/>
          </a:p>
          <a:p>
            <a:endParaRPr lang="en-GB" b="0" dirty="0"/>
          </a:p>
        </p:txBody>
      </p:sp>
      <p:sp>
        <p:nvSpPr>
          <p:cNvPr id="4" name="Slide Number Placeholder 3"/>
          <p:cNvSpPr>
            <a:spLocks noGrp="1"/>
          </p:cNvSpPr>
          <p:nvPr>
            <p:ph type="sldNum" sz="quarter" idx="5"/>
          </p:nvPr>
        </p:nvSpPr>
        <p:spPr/>
        <p:txBody>
          <a:bodyPr/>
          <a:lstStyle/>
          <a:p>
            <a:fld id="{6F744588-8659-4457-A03E-7DACED1FF263}" type="slidenum">
              <a:rPr lang="en-GB" smtClean="0"/>
              <a:t>7</a:t>
            </a:fld>
            <a:endParaRPr lang="en-GB"/>
          </a:p>
        </p:txBody>
      </p:sp>
    </p:spTree>
    <p:extLst>
      <p:ext uri="{BB962C8B-B14F-4D97-AF65-F5344CB8AC3E}">
        <p14:creationId xmlns:p14="http://schemas.microsoft.com/office/powerpoint/2010/main" val="2350058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millions of farmers in the Fairtrade system, and the thousands of Fairtrade chocolate treats now available, may be difficult to comprehend.</a:t>
            </a:r>
          </a:p>
          <a:p>
            <a:endParaRPr lang="en-US" dirty="0"/>
          </a:p>
          <a:p>
            <a:r>
              <a:rPr lang="en-US" dirty="0"/>
              <a:t>But all we need to remember is behind those numbers are tens of thousands of stories like </a:t>
            </a:r>
            <a:r>
              <a:rPr lang="en-US" dirty="0" err="1"/>
              <a:t>Dabilla’s</a:t>
            </a:r>
            <a:r>
              <a:rPr lang="en-US" dirty="0"/>
              <a:t>. People who have been able to tackle poverty and inequality by using the power of Fairtrade.</a:t>
            </a:r>
          </a:p>
          <a:p>
            <a:endParaRPr lang="en-US" dirty="0"/>
          </a:p>
          <a:p>
            <a:r>
              <a:rPr lang="en-US" dirty="0"/>
              <a:t>Kouassi not only used the extra income from Fairtrade to avoid falling in to debt. She also learned “</a:t>
            </a:r>
            <a:r>
              <a:rPr lang="en-US" i="1" dirty="0"/>
              <a:t>l</a:t>
            </a:r>
            <a:r>
              <a:rPr lang="en-US" sz="1800" b="0" i="1" dirty="0">
                <a:solidFill>
                  <a:srgbClr val="000000"/>
                </a:solidFill>
                <a:effectLst/>
                <a:highlight>
                  <a:srgbClr val="FFFFFF"/>
                </a:highlight>
                <a:latin typeface="Aptos" panose="020B0004020202020204" pitchFamily="34" charset="0"/>
              </a:rPr>
              <a:t>earned several things about women's rights, how to be a good leader to manage a group in order to reach the objectives, maintain the cohesion of the group, diversify the plantations.”</a:t>
            </a:r>
            <a:r>
              <a:rPr lang="en-US" sz="1800" b="0" i="0" dirty="0">
                <a:solidFill>
                  <a:srgbClr val="000000"/>
                </a:solidFill>
                <a:effectLst/>
                <a:highlight>
                  <a:srgbClr val="FFFFFF"/>
                </a:highlight>
                <a:latin typeface="Aptos" panose="020B0004020202020204" pitchFamily="34" charset="0"/>
              </a:rPr>
              <a:t> These extra benefits Fairtrade can offer beyond income can be really important – strengthening co-operatives, communities and tackling gender inequality.</a:t>
            </a:r>
          </a:p>
          <a:p>
            <a:endParaRPr lang="en-US" sz="1800" b="0" i="0" dirty="0">
              <a:solidFill>
                <a:srgbClr val="000000"/>
              </a:solidFill>
              <a:effectLst/>
              <a:highlight>
                <a:srgbClr val="FFFFFF"/>
              </a:highlight>
              <a:latin typeface="Aptos" panose="020B0004020202020204" pitchFamily="34" charset="0"/>
            </a:endParaRPr>
          </a:p>
          <a:p>
            <a:r>
              <a:rPr lang="en-US" sz="1800" b="0" i="0" dirty="0">
                <a:solidFill>
                  <a:srgbClr val="000000"/>
                </a:solidFill>
                <a:effectLst/>
                <a:highlight>
                  <a:srgbClr val="FFFFFF"/>
                </a:highlight>
                <a:latin typeface="Aptos" panose="020B0004020202020204" pitchFamily="34" charset="0"/>
              </a:rPr>
              <a:t>Eliezer’s story of replanting trees is a great example of many Fairtrade farmers commitment to protecting the environment and taking on the devastating effects of climate change, which are putting lives and livelihoods at risk right now all across Africa, Latin America, Asia and the Pacific. Smallholder farmers in these areas did the least to cause climate change, but feel it’s worst effects. But farmers like Eliezer are doing everything they can to build a more sustainable future. His quote is a clear example of the simple truth that with fairer pay, farmers like him could do even more to protect their environment.</a:t>
            </a:r>
          </a:p>
          <a:p>
            <a:endParaRPr lang="en-US" sz="1800" b="0" i="0" dirty="0">
              <a:solidFill>
                <a:srgbClr val="000000"/>
              </a:solidFill>
              <a:effectLst/>
              <a:highlight>
                <a:srgbClr val="FFFFFF"/>
              </a:highlight>
              <a:latin typeface="Aptos" panose="020B0004020202020204" pitchFamily="34" charset="0"/>
            </a:endParaRPr>
          </a:p>
          <a:p>
            <a:r>
              <a:rPr lang="en-US" sz="1800" b="0" i="0" dirty="0" err="1">
                <a:solidFill>
                  <a:srgbClr val="000000"/>
                </a:solidFill>
                <a:effectLst/>
                <a:highlight>
                  <a:srgbClr val="FFFFFF"/>
                </a:highlight>
                <a:latin typeface="Aptos" panose="020B0004020202020204" pitchFamily="34" charset="0"/>
              </a:rPr>
              <a:t>Bengaly’s</a:t>
            </a:r>
            <a:r>
              <a:rPr lang="en-US" sz="1800" b="0" i="0" dirty="0">
                <a:solidFill>
                  <a:srgbClr val="000000"/>
                </a:solidFill>
                <a:effectLst/>
                <a:highlight>
                  <a:srgbClr val="FFFFFF"/>
                </a:highlight>
                <a:latin typeface="Aptos" panose="020B0004020202020204" pitchFamily="34" charset="0"/>
              </a:rPr>
              <a:t> quote shows the breadth of the benefits Fairtrade can offer – and how the extra income the Fairtrade Premium can offer. It can help secure what we could consider the essentials for communities around the world – access to decent health care, having trained teachers in our schools.</a:t>
            </a:r>
            <a:endParaRPr lang="en-US" dirty="0"/>
          </a:p>
          <a:p>
            <a:endParaRPr lang="en-GB" dirty="0"/>
          </a:p>
        </p:txBody>
      </p:sp>
      <p:sp>
        <p:nvSpPr>
          <p:cNvPr id="4" name="Slide Number Placeholder 3"/>
          <p:cNvSpPr>
            <a:spLocks noGrp="1"/>
          </p:cNvSpPr>
          <p:nvPr>
            <p:ph type="sldNum" sz="quarter" idx="5"/>
          </p:nvPr>
        </p:nvSpPr>
        <p:spPr/>
        <p:txBody>
          <a:bodyPr/>
          <a:lstStyle/>
          <a:p>
            <a:fld id="{6F744588-8659-4457-A03E-7DACED1FF263}" type="slidenum">
              <a:rPr lang="en-GB" smtClean="0"/>
              <a:t>8</a:t>
            </a:fld>
            <a:endParaRPr lang="en-GB"/>
          </a:p>
        </p:txBody>
      </p:sp>
    </p:spTree>
    <p:extLst>
      <p:ext uri="{BB962C8B-B14F-4D97-AF65-F5344CB8AC3E}">
        <p14:creationId xmlns:p14="http://schemas.microsoft.com/office/powerpoint/2010/main" val="3998913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F744588-8659-4457-A03E-7DACED1FF263}" type="slidenum">
              <a:rPr lang="en-GB" smtClean="0"/>
              <a:t>9</a:t>
            </a:fld>
            <a:endParaRPr lang="en-GB"/>
          </a:p>
        </p:txBody>
      </p:sp>
    </p:spTree>
    <p:extLst>
      <p:ext uri="{BB962C8B-B14F-4D97-AF65-F5344CB8AC3E}">
        <p14:creationId xmlns:p14="http://schemas.microsoft.com/office/powerpoint/2010/main" val="29223028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ubtitle">
    <p:bg>
      <p:bgPr>
        <a:solidFill>
          <a:schemeClr val="accent2"/>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685800" y="2880360"/>
            <a:ext cx="8229600" cy="1097280"/>
          </a:xfrm>
        </p:spPr>
        <p:txBody>
          <a:bodyPr anchor="b">
            <a:noAutofit/>
          </a:bodyPr>
          <a:lstStyle>
            <a:lvl1pPr>
              <a:defRPr sz="6600">
                <a:latin typeface="Alegreya Sans Black" panose="00000A00000000000000" pitchFamily="2" charset="0"/>
              </a:defRPr>
            </a:lvl1pPr>
          </a:lstStyle>
          <a:p>
            <a:r>
              <a:rPr lang="en-US"/>
              <a:t>Click to edit title</a:t>
            </a:r>
          </a:p>
        </p:txBody>
      </p:sp>
      <p:sp>
        <p:nvSpPr>
          <p:cNvPr id="3" name="Text Placeholder 2"/>
          <p:cNvSpPr>
            <a:spLocks noGrp="1"/>
          </p:cNvSpPr>
          <p:nvPr>
            <p:ph type="body" sz="quarter" idx="10"/>
          </p:nvPr>
        </p:nvSpPr>
        <p:spPr>
          <a:xfrm>
            <a:off x="685800" y="4130040"/>
            <a:ext cx="8229600" cy="457200"/>
          </a:xfrm>
        </p:spPr>
        <p:txBody>
          <a:bodyPr anchor="ctr"/>
          <a:lstStyle>
            <a:lvl1pPr>
              <a:defRPr b="1">
                <a:latin typeface="Exo 2" panose="00000500000000000000" pitchFamily="50" charset="0"/>
              </a:defRPr>
            </a:lvl1pPr>
            <a:lvl2pPr>
              <a:defRPr b="1"/>
            </a:lvl2pPr>
          </a:lstStyle>
          <a:p>
            <a:pPr lvl="0"/>
            <a:r>
              <a:rPr lang="en-US"/>
              <a:t>Click to edit Master text styles</a:t>
            </a:r>
          </a:p>
        </p:txBody>
      </p:sp>
      <p:pic>
        <p:nvPicPr>
          <p:cNvPr id="2" name="Picture 1" descr="Logo&#10;&#10;Description automatically generated">
            <a:extLst>
              <a:ext uri="{FF2B5EF4-FFF2-40B4-BE49-F238E27FC236}">
                <a16:creationId xmlns:a16="http://schemas.microsoft.com/office/drawing/2014/main" id="{3196A9D3-9D06-70C8-B126-AF73D58ADEB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839"/>
          <a:stretch/>
        </p:blipFill>
        <p:spPr>
          <a:xfrm>
            <a:off x="596899" y="401954"/>
            <a:ext cx="1087135" cy="1086485"/>
          </a:xfrm>
          <a:prstGeom prst="rect">
            <a:avLst/>
          </a:prstGeom>
        </p:spPr>
      </p:pic>
    </p:spTree>
    <p:extLst>
      <p:ext uri="{BB962C8B-B14F-4D97-AF65-F5344CB8AC3E}">
        <p14:creationId xmlns:p14="http://schemas.microsoft.com/office/powerpoint/2010/main" val="8949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Title">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AEF059CF-A8EC-CCDC-8684-4BAB39E38A20}"/>
              </a:ext>
            </a:extLst>
          </p:cNvPr>
          <p:cNvSpPr/>
          <p:nvPr userDrawn="1"/>
        </p:nvSpPr>
        <p:spPr>
          <a:xfrm rot="16200000">
            <a:off x="5837237" y="503238"/>
            <a:ext cx="517525" cy="12192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Right Triangle 12">
            <a:extLst>
              <a:ext uri="{FF2B5EF4-FFF2-40B4-BE49-F238E27FC236}">
                <a16:creationId xmlns:a16="http://schemas.microsoft.com/office/drawing/2014/main" id="{D78E7B8B-51C7-44FE-9759-D690FA22509C}"/>
              </a:ext>
            </a:extLst>
          </p:cNvPr>
          <p:cNvSpPr/>
          <p:nvPr userDrawn="1"/>
        </p:nvSpPr>
        <p:spPr>
          <a:xfrm rot="16200000" flipH="1" flipV="1">
            <a:off x="5894386" y="-5914076"/>
            <a:ext cx="517525" cy="1230630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Slide Number Placeholder 5">
            <a:extLst>
              <a:ext uri="{FF2B5EF4-FFF2-40B4-BE49-F238E27FC236}">
                <a16:creationId xmlns:a16="http://schemas.microsoft.com/office/drawing/2014/main" id="{C097FF1D-B079-8A2B-8DCA-CF77F676BB06}"/>
              </a:ext>
            </a:extLst>
          </p:cNvPr>
          <p:cNvSpPr>
            <a:spLocks noGrp="1"/>
          </p:cNvSpPr>
          <p:nvPr>
            <p:ph type="sldNum" sz="quarter" idx="10"/>
          </p:nvPr>
        </p:nvSpPr>
        <p:spPr>
          <a:xfrm>
            <a:off x="11506200" y="6258088"/>
            <a:ext cx="685800" cy="685800"/>
          </a:xfrm>
          <a:prstGeom prst="rect">
            <a:avLst/>
          </a:prstGeom>
        </p:spPr>
        <p:txBody>
          <a:bodyPr/>
          <a:lstStyle>
            <a:lvl1pPr algn="ctr">
              <a:defRPr b="1">
                <a:solidFill>
                  <a:schemeClr val="tx1"/>
                </a:solidFill>
                <a:latin typeface="Exo 2" panose="00000500000000000000" pitchFamily="50" charset="0"/>
              </a:defRPr>
            </a:lvl1pPr>
          </a:lstStyle>
          <a:p>
            <a:pPr>
              <a:defRPr/>
            </a:pPr>
            <a:fld id="{360DDABC-F624-4E2F-BC1E-1B8F4309F2BD}" type="slidenum">
              <a:rPr lang="en-US" smtClean="0"/>
              <a:pPr>
                <a:defRPr/>
              </a:pPr>
              <a:t>‹#›</a:t>
            </a:fld>
            <a:endParaRPr lang="en-US"/>
          </a:p>
        </p:txBody>
      </p:sp>
      <p:sp>
        <p:nvSpPr>
          <p:cNvPr id="4" name="Title 1">
            <a:extLst>
              <a:ext uri="{FF2B5EF4-FFF2-40B4-BE49-F238E27FC236}">
                <a16:creationId xmlns:a16="http://schemas.microsoft.com/office/drawing/2014/main" id="{246B22CE-54FA-CC9E-AAF2-6B278ACE0BB1}"/>
              </a:ext>
            </a:extLst>
          </p:cNvPr>
          <p:cNvSpPr>
            <a:spLocks noGrp="1"/>
          </p:cNvSpPr>
          <p:nvPr>
            <p:ph type="ctrTitle" hasCustomPrompt="1"/>
          </p:nvPr>
        </p:nvSpPr>
        <p:spPr>
          <a:xfrm>
            <a:off x="685800" y="1274099"/>
            <a:ext cx="10306050" cy="914400"/>
          </a:xfrm>
          <a:prstGeom prst="rect">
            <a:avLst/>
          </a:prstGeom>
          <a:noFill/>
        </p:spPr>
        <p:txBody>
          <a:bodyPr anchor="ctr">
            <a:noAutofit/>
          </a:bodyPr>
          <a:lstStyle>
            <a:lvl1pPr algn="l">
              <a:defRPr sz="4800" b="1"/>
            </a:lvl1pPr>
          </a:lstStyle>
          <a:p>
            <a:r>
              <a:rPr lang="en-US"/>
              <a:t>Click to edit title</a:t>
            </a:r>
          </a:p>
        </p:txBody>
      </p:sp>
      <p:sp>
        <p:nvSpPr>
          <p:cNvPr id="5" name="Subtitle 2">
            <a:extLst>
              <a:ext uri="{FF2B5EF4-FFF2-40B4-BE49-F238E27FC236}">
                <a16:creationId xmlns:a16="http://schemas.microsoft.com/office/drawing/2014/main" id="{CEFF2CAF-9219-5432-412F-34B501A01F25}"/>
              </a:ext>
            </a:extLst>
          </p:cNvPr>
          <p:cNvSpPr>
            <a:spLocks noGrp="1"/>
          </p:cNvSpPr>
          <p:nvPr>
            <p:ph type="subTitle" idx="1" hasCustomPrompt="1"/>
          </p:nvPr>
        </p:nvSpPr>
        <p:spPr>
          <a:xfrm>
            <a:off x="1314448" y="2273011"/>
            <a:ext cx="9677402" cy="3310890"/>
          </a:xfrm>
          <a:prstGeom prst="rect">
            <a:avLst/>
          </a:prstGeom>
          <a:noFill/>
        </p:spPr>
        <p:txBody>
          <a:bodyPr>
            <a:noAutofit/>
          </a:bodyPr>
          <a:lstStyle>
            <a:lvl1pPr marL="457200" indent="-287338" algn="l">
              <a:lnSpc>
                <a:spcPct val="100000"/>
              </a:lnSpc>
              <a:spcBef>
                <a:spcPts val="1800"/>
              </a:spcBef>
              <a:spcAft>
                <a:spcPts val="0"/>
              </a:spcAft>
              <a:buSzPct val="100000"/>
              <a:buFont typeface="Wingdings" panose="05000000000000000000" pitchFamily="2" charset="2"/>
              <a:buChar char="§"/>
              <a:defRPr sz="2000">
                <a:latin typeface="Exo 2"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text</a:t>
            </a:r>
          </a:p>
        </p:txBody>
      </p:sp>
      <p:pic>
        <p:nvPicPr>
          <p:cNvPr id="6" name="Picture 5" descr="Logo&#10;&#10;Description automatically generated">
            <a:extLst>
              <a:ext uri="{FF2B5EF4-FFF2-40B4-BE49-F238E27FC236}">
                <a16:creationId xmlns:a16="http://schemas.microsoft.com/office/drawing/2014/main" id="{1234DBAC-4BA1-040C-DDA4-3C3D4A4404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05921" y="156837"/>
            <a:ext cx="713075" cy="846776"/>
          </a:xfrm>
          <a:prstGeom prst="rect">
            <a:avLst/>
          </a:prstGeom>
        </p:spPr>
      </p:pic>
    </p:spTree>
    <p:extLst>
      <p:ext uri="{BB962C8B-B14F-4D97-AF65-F5344CB8AC3E}">
        <p14:creationId xmlns:p14="http://schemas.microsoft.com/office/powerpoint/2010/main" val="398219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1 column +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D071E2-072D-451C-90B6-66795A6F1498}"/>
              </a:ext>
            </a:extLst>
          </p:cNvPr>
          <p:cNvSpPr/>
          <p:nvPr userDrawn="1"/>
        </p:nvSpPr>
        <p:spPr>
          <a:xfrm>
            <a:off x="6096000" y="0"/>
            <a:ext cx="6096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a:extLst>
              <a:ext uri="{FF2B5EF4-FFF2-40B4-BE49-F238E27FC236}">
                <a16:creationId xmlns:a16="http://schemas.microsoft.com/office/drawing/2014/main" id="{14635DBB-73A5-4D35-9616-CA4E5F8006D2}"/>
              </a:ext>
            </a:extLst>
          </p:cNvPr>
          <p:cNvSpPr/>
          <p:nvPr userDrawn="1"/>
        </p:nvSpPr>
        <p:spPr>
          <a:xfrm>
            <a:off x="914400" y="914400"/>
            <a:ext cx="10363200" cy="502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Subtitle 2"/>
          <p:cNvSpPr>
            <a:spLocks noGrp="1"/>
          </p:cNvSpPr>
          <p:nvPr>
            <p:ph type="subTitle" idx="1" hasCustomPrompt="1"/>
          </p:nvPr>
        </p:nvSpPr>
        <p:spPr>
          <a:xfrm>
            <a:off x="1000123" y="1957388"/>
            <a:ext cx="4867276" cy="3852861"/>
          </a:xfrm>
          <a:prstGeom prst="rect">
            <a:avLst/>
          </a:prstGeom>
          <a:solidFill>
            <a:schemeClr val="bg1"/>
          </a:solidFill>
        </p:spPr>
        <p:txBody>
          <a:bodyPr>
            <a:normAutofit/>
          </a:bodyPr>
          <a:lstStyle>
            <a:lvl1pPr marL="347663" indent="-228600" algn="l">
              <a:lnSpc>
                <a:spcPct val="100000"/>
              </a:lnSpc>
              <a:spcBef>
                <a:spcPts val="1800"/>
              </a:spcBef>
              <a:buSzPct val="100000"/>
              <a:buFont typeface="Wingdings" panose="05000000000000000000" pitchFamily="2" charset="2"/>
              <a:buChar char="§"/>
              <a:defRPr sz="1800">
                <a:latin typeface="Exo 2"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text</a:t>
            </a:r>
          </a:p>
        </p:txBody>
      </p:sp>
      <p:sp>
        <p:nvSpPr>
          <p:cNvPr id="2" name="Title 1"/>
          <p:cNvSpPr>
            <a:spLocks noGrp="1"/>
          </p:cNvSpPr>
          <p:nvPr>
            <p:ph type="title" hasCustomPrompt="1"/>
          </p:nvPr>
        </p:nvSpPr>
        <p:spPr>
          <a:xfrm>
            <a:off x="685800" y="1220153"/>
            <a:ext cx="5181599" cy="687705"/>
          </a:xfrm>
          <a:solidFill>
            <a:schemeClr val="bg1"/>
          </a:solidFill>
          <a:ln>
            <a:noFill/>
          </a:ln>
        </p:spPr>
        <p:txBody>
          <a:bodyPr>
            <a:normAutofit/>
          </a:bodyPr>
          <a:lstStyle>
            <a:lvl1pPr>
              <a:defRPr sz="4000"/>
            </a:lvl1pPr>
          </a:lstStyle>
          <a:p>
            <a:r>
              <a:rPr lang="en-US"/>
              <a:t>Click to edit title</a:t>
            </a:r>
          </a:p>
        </p:txBody>
      </p:sp>
      <p:pic>
        <p:nvPicPr>
          <p:cNvPr id="11" name="Picture 10" descr="Logo&#10;&#10;Description automatically generated">
            <a:extLst>
              <a:ext uri="{FF2B5EF4-FFF2-40B4-BE49-F238E27FC236}">
                <a16:creationId xmlns:a16="http://schemas.microsoft.com/office/drawing/2014/main" id="{6189C8D9-4134-6912-5521-80D3C713C1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97513" y="100012"/>
            <a:ext cx="685800" cy="814387"/>
          </a:xfrm>
          <a:prstGeom prst="rect">
            <a:avLst/>
          </a:prstGeom>
        </p:spPr>
      </p:pic>
      <p:sp>
        <p:nvSpPr>
          <p:cNvPr id="13" name="Slide Number Placeholder 5">
            <a:extLst>
              <a:ext uri="{FF2B5EF4-FFF2-40B4-BE49-F238E27FC236}">
                <a16:creationId xmlns:a16="http://schemas.microsoft.com/office/drawing/2014/main" id="{1FA6CA78-69E0-8F64-B1DD-FA24D3D22651}"/>
              </a:ext>
            </a:extLst>
          </p:cNvPr>
          <p:cNvSpPr>
            <a:spLocks noGrp="1"/>
          </p:cNvSpPr>
          <p:nvPr>
            <p:ph type="sldNum" sz="quarter" idx="10"/>
          </p:nvPr>
        </p:nvSpPr>
        <p:spPr>
          <a:xfrm>
            <a:off x="11506200" y="6258088"/>
            <a:ext cx="685800" cy="685800"/>
          </a:xfrm>
          <a:prstGeom prst="rect">
            <a:avLst/>
          </a:prstGeom>
        </p:spPr>
        <p:txBody>
          <a:bodyPr/>
          <a:lstStyle>
            <a:lvl1pPr algn="ctr">
              <a:defRPr b="1">
                <a:solidFill>
                  <a:schemeClr val="tx1"/>
                </a:solidFill>
                <a:latin typeface="Exo 2" panose="00000500000000000000" pitchFamily="50" charset="0"/>
              </a:defRPr>
            </a:lvl1pPr>
          </a:lstStyle>
          <a:p>
            <a:pPr>
              <a:defRPr/>
            </a:pPr>
            <a:fld id="{360DDABC-F624-4E2F-BC1E-1B8F4309F2BD}" type="slidenum">
              <a:rPr lang="en-US" smtClean="0"/>
              <a:pPr>
                <a:defRPr/>
              </a:pPr>
              <a:t>‹#›</a:t>
            </a:fld>
            <a:endParaRPr lang="en-US"/>
          </a:p>
        </p:txBody>
      </p:sp>
    </p:spTree>
    <p:extLst>
      <p:ext uri="{BB962C8B-B14F-4D97-AF65-F5344CB8AC3E}">
        <p14:creationId xmlns:p14="http://schemas.microsoft.com/office/powerpoint/2010/main" val="274696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701ABDD8-F0CC-4540-BFCA-306941FE82A5}"/>
              </a:ext>
            </a:extLst>
          </p:cNvPr>
          <p:cNvSpPr>
            <a:spLocks noGrp="1"/>
          </p:cNvSpPr>
          <p:nvPr>
            <p:ph type="sldNum" sz="quarter" idx="4"/>
          </p:nvPr>
        </p:nvSpPr>
        <p:spPr>
          <a:xfrm>
            <a:off x="11506200" y="6172200"/>
            <a:ext cx="685800" cy="685800"/>
          </a:xfrm>
          <a:prstGeom prst="rect">
            <a:avLst/>
          </a:prstGeom>
        </p:spPr>
        <p:txBody>
          <a:bodyPr lIns="0" tIns="0" rIns="0" bIns="0" anchor="ctr">
            <a:noAutofit/>
          </a:bodyPr>
          <a:lstStyle>
            <a:lvl1pPr algn="ctr" eaLnBrk="1" fontAlgn="auto" hangingPunct="1">
              <a:spcBef>
                <a:spcPts val="0"/>
              </a:spcBef>
              <a:spcAft>
                <a:spcPts val="0"/>
              </a:spcAft>
              <a:defRPr sz="1600" b="1">
                <a:solidFill>
                  <a:schemeClr val="tx1"/>
                </a:solidFill>
                <a:latin typeface="Exo 2" panose="00000500000000000000" pitchFamily="50" charset="0"/>
              </a:defRPr>
            </a:lvl1pPr>
          </a:lstStyle>
          <a:p>
            <a:pPr>
              <a:defRPr/>
            </a:pPr>
            <a:fld id="{28E2393B-7169-466E-B436-E2170B5DB2C2}" type="slidenum">
              <a:rPr lang="en-US" smtClean="0"/>
              <a:pPr>
                <a:defRPr/>
              </a:pPr>
              <a:t>‹#›</a:t>
            </a:fld>
            <a:endParaRPr lang="en-US"/>
          </a:p>
        </p:txBody>
      </p:sp>
      <p:sp>
        <p:nvSpPr>
          <p:cNvPr id="1027" name="Title Placeholder 10">
            <a:extLst>
              <a:ext uri="{FF2B5EF4-FFF2-40B4-BE49-F238E27FC236}">
                <a16:creationId xmlns:a16="http://schemas.microsoft.com/office/drawing/2014/main" id="{3F473165-06A6-4A66-A032-E4AB70F3F85C}"/>
              </a:ext>
            </a:extLst>
          </p:cNvPr>
          <p:cNvSpPr>
            <a:spLocks noGrp="1" noChangeArrowheads="1"/>
          </p:cNvSpPr>
          <p:nvPr>
            <p:ph type="title"/>
          </p:nvPr>
        </p:nvSpPr>
        <p:spPr bwMode="auto">
          <a:xfrm>
            <a:off x="685800" y="457200"/>
            <a:ext cx="108204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title</a:t>
            </a:r>
          </a:p>
        </p:txBody>
      </p:sp>
      <p:sp>
        <p:nvSpPr>
          <p:cNvPr id="1028" name="Text Placeholder 11">
            <a:extLst>
              <a:ext uri="{FF2B5EF4-FFF2-40B4-BE49-F238E27FC236}">
                <a16:creationId xmlns:a16="http://schemas.microsoft.com/office/drawing/2014/main" id="{B66A67A7-BC86-4200-A32D-481FA9DD19F5}"/>
              </a:ext>
            </a:extLst>
          </p:cNvPr>
          <p:cNvSpPr>
            <a:spLocks noGrp="1" noChangeArrowheads="1"/>
          </p:cNvSpPr>
          <p:nvPr>
            <p:ph type="body" idx="1"/>
          </p:nvPr>
        </p:nvSpPr>
        <p:spPr bwMode="auto">
          <a:xfrm>
            <a:off x="685800" y="1554163"/>
            <a:ext cx="10820400" cy="484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1"/>
            <a:r>
              <a:rPr lang="en-US" altLang="en-US"/>
              <a:t>Click to edit text</a:t>
            </a:r>
          </a:p>
        </p:txBody>
      </p:sp>
    </p:spTree>
  </p:cSld>
  <p:clrMap bg1="lt1" tx1="dk1" bg2="lt2" tx2="dk2" accent1="accent1" accent2="accent2" accent3="accent3" accent4="accent4" accent5="accent5" accent6="accent6" hlink="hlink" folHlink="folHlink"/>
  <p:sldLayoutIdLst>
    <p:sldLayoutId id="2147483705" r:id="rId1"/>
    <p:sldLayoutId id="2147483727" r:id="rId2"/>
    <p:sldLayoutId id="2147483709"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lnSpc>
          <a:spcPct val="90000"/>
        </a:lnSpc>
        <a:spcBef>
          <a:spcPct val="0"/>
        </a:spcBef>
        <a:spcAft>
          <a:spcPct val="0"/>
        </a:spcAft>
        <a:defRPr sz="4800" b="1" kern="1200">
          <a:solidFill>
            <a:schemeClr val="tx1"/>
          </a:solidFill>
          <a:latin typeface="+mj-lt"/>
          <a:ea typeface="+mj-ea"/>
          <a:cs typeface="+mj-cs"/>
        </a:defRPr>
      </a:lvl1pPr>
      <a:lvl2pPr algn="l" rtl="0" eaLnBrk="0" fontAlgn="base" hangingPunct="0">
        <a:lnSpc>
          <a:spcPct val="90000"/>
        </a:lnSpc>
        <a:spcBef>
          <a:spcPct val="0"/>
        </a:spcBef>
        <a:spcAft>
          <a:spcPct val="0"/>
        </a:spcAft>
        <a:defRPr sz="4800" b="1">
          <a:solidFill>
            <a:schemeClr val="tx1"/>
          </a:solidFill>
          <a:latin typeface="Alegreya Sans" panose="00000500000000000000" pitchFamily="2" charset="0"/>
        </a:defRPr>
      </a:lvl2pPr>
      <a:lvl3pPr algn="l" rtl="0" eaLnBrk="0" fontAlgn="base" hangingPunct="0">
        <a:lnSpc>
          <a:spcPct val="90000"/>
        </a:lnSpc>
        <a:spcBef>
          <a:spcPct val="0"/>
        </a:spcBef>
        <a:spcAft>
          <a:spcPct val="0"/>
        </a:spcAft>
        <a:defRPr sz="4800" b="1">
          <a:solidFill>
            <a:schemeClr val="tx1"/>
          </a:solidFill>
          <a:latin typeface="Alegreya Sans" panose="00000500000000000000" pitchFamily="2" charset="0"/>
        </a:defRPr>
      </a:lvl3pPr>
      <a:lvl4pPr algn="l" rtl="0" eaLnBrk="0" fontAlgn="base" hangingPunct="0">
        <a:lnSpc>
          <a:spcPct val="90000"/>
        </a:lnSpc>
        <a:spcBef>
          <a:spcPct val="0"/>
        </a:spcBef>
        <a:spcAft>
          <a:spcPct val="0"/>
        </a:spcAft>
        <a:defRPr sz="4800" b="1">
          <a:solidFill>
            <a:schemeClr val="tx1"/>
          </a:solidFill>
          <a:latin typeface="Alegreya Sans" panose="00000500000000000000" pitchFamily="2" charset="0"/>
        </a:defRPr>
      </a:lvl4pPr>
      <a:lvl5pPr algn="l" rtl="0" eaLnBrk="0" fontAlgn="base" hangingPunct="0">
        <a:lnSpc>
          <a:spcPct val="90000"/>
        </a:lnSpc>
        <a:spcBef>
          <a:spcPct val="0"/>
        </a:spcBef>
        <a:spcAft>
          <a:spcPct val="0"/>
        </a:spcAft>
        <a:defRPr sz="4800" b="1">
          <a:solidFill>
            <a:schemeClr val="tx1"/>
          </a:solidFill>
          <a:latin typeface="Alegreya Sans" panose="00000500000000000000" pitchFamily="2" charset="0"/>
        </a:defRPr>
      </a:lvl5pPr>
      <a:lvl6pPr marL="457200" algn="l" rtl="0" fontAlgn="base">
        <a:lnSpc>
          <a:spcPct val="90000"/>
        </a:lnSpc>
        <a:spcBef>
          <a:spcPct val="0"/>
        </a:spcBef>
        <a:spcAft>
          <a:spcPct val="0"/>
        </a:spcAft>
        <a:defRPr sz="4800" b="1">
          <a:solidFill>
            <a:schemeClr val="tx1"/>
          </a:solidFill>
          <a:latin typeface="Alegreya Sans" panose="00000500000000000000" pitchFamily="2" charset="0"/>
        </a:defRPr>
      </a:lvl6pPr>
      <a:lvl7pPr marL="914400" algn="l" rtl="0" fontAlgn="base">
        <a:lnSpc>
          <a:spcPct val="90000"/>
        </a:lnSpc>
        <a:spcBef>
          <a:spcPct val="0"/>
        </a:spcBef>
        <a:spcAft>
          <a:spcPct val="0"/>
        </a:spcAft>
        <a:defRPr sz="4800" b="1">
          <a:solidFill>
            <a:schemeClr val="tx1"/>
          </a:solidFill>
          <a:latin typeface="Alegreya Sans" panose="00000500000000000000" pitchFamily="2" charset="0"/>
        </a:defRPr>
      </a:lvl7pPr>
      <a:lvl8pPr marL="1371600" algn="l" rtl="0" fontAlgn="base">
        <a:lnSpc>
          <a:spcPct val="90000"/>
        </a:lnSpc>
        <a:spcBef>
          <a:spcPct val="0"/>
        </a:spcBef>
        <a:spcAft>
          <a:spcPct val="0"/>
        </a:spcAft>
        <a:defRPr sz="4800" b="1">
          <a:solidFill>
            <a:schemeClr val="tx1"/>
          </a:solidFill>
          <a:latin typeface="Alegreya Sans" panose="00000500000000000000" pitchFamily="2" charset="0"/>
        </a:defRPr>
      </a:lvl8pPr>
      <a:lvl9pPr marL="1828800" algn="l" rtl="0" fontAlgn="base">
        <a:lnSpc>
          <a:spcPct val="90000"/>
        </a:lnSpc>
        <a:spcBef>
          <a:spcPct val="0"/>
        </a:spcBef>
        <a:spcAft>
          <a:spcPct val="0"/>
        </a:spcAft>
        <a:defRPr sz="4800" b="1">
          <a:solidFill>
            <a:schemeClr val="tx1"/>
          </a:solidFill>
          <a:latin typeface="Alegreya Sans" panose="00000500000000000000" pitchFamily="2" charset="0"/>
        </a:defRPr>
      </a:lvl9pPr>
    </p:titleStyle>
    <p:bodyStyle>
      <a:lvl1pPr algn="l" rtl="0" eaLnBrk="0" fontAlgn="base" hangingPunct="0">
        <a:lnSpc>
          <a:spcPct val="90000"/>
        </a:lnSpc>
        <a:spcBef>
          <a:spcPts val="1000"/>
        </a:spcBef>
        <a:spcAft>
          <a:spcPct val="0"/>
        </a:spcAft>
        <a:buFont typeface="Arial" panose="020B0604020202020204" pitchFamily="34" charset="0"/>
        <a:defRPr sz="2000" kern="1200">
          <a:solidFill>
            <a:schemeClr val="tx1"/>
          </a:solidFill>
          <a:latin typeface="+mn-lt"/>
          <a:ea typeface="+mn-ea"/>
          <a:cs typeface="+mn-cs"/>
        </a:defRPr>
      </a:lvl1pPr>
      <a:lvl2pPr marL="800100" indent="-342900" algn="l" rtl="0" eaLnBrk="0" fontAlgn="base" hangingPunct="0">
        <a:lnSpc>
          <a:spcPct val="90000"/>
        </a:lnSpc>
        <a:spcBef>
          <a:spcPts val="500"/>
        </a:spcBef>
        <a:spcAft>
          <a:spcPct val="0"/>
        </a:spcAft>
        <a:buSzPct val="100000"/>
        <a:buFont typeface="Wingdings" panose="05000000000000000000" pitchFamily="2" charset="2"/>
        <a:buChar char="§"/>
        <a:defRPr sz="2000" kern="1200">
          <a:solidFill>
            <a:schemeClr val="tx1"/>
          </a:solidFill>
          <a:latin typeface="Exo 2" panose="00000500000000000000" pitchFamily="50" charset="0"/>
          <a:ea typeface="+mn-ea"/>
          <a:cs typeface="+mn-cs"/>
        </a:defRPr>
      </a:lvl2pPr>
      <a:lvl3pPr marL="914400" algn="l" rtl="0" eaLnBrk="0" fontAlgn="base" hangingPunct="0">
        <a:lnSpc>
          <a:spcPct val="90000"/>
        </a:lnSpc>
        <a:spcBef>
          <a:spcPts val="500"/>
        </a:spcBef>
        <a:spcAft>
          <a:spcPct val="0"/>
        </a:spcAft>
        <a:buFont typeface="Arial" panose="020B0604020202020204" pitchFamily="34" charset="0"/>
        <a:defRPr sz="2000" kern="1200">
          <a:solidFill>
            <a:schemeClr val="tx1"/>
          </a:solidFill>
          <a:latin typeface="+mn-lt"/>
          <a:ea typeface="+mn-ea"/>
          <a:cs typeface="+mn-cs"/>
        </a:defRPr>
      </a:lvl3pPr>
      <a:lvl4pPr marL="1371600" algn="l" rtl="0" eaLnBrk="0" fontAlgn="base" hangingPunct="0">
        <a:lnSpc>
          <a:spcPct val="90000"/>
        </a:lnSpc>
        <a:spcBef>
          <a:spcPts val="500"/>
        </a:spcBef>
        <a:spcAft>
          <a:spcPct val="0"/>
        </a:spcAft>
        <a:buFont typeface="Arial" panose="020B0604020202020204" pitchFamily="34" charset="0"/>
        <a:defRPr kern="1200">
          <a:solidFill>
            <a:schemeClr val="tx1"/>
          </a:solidFill>
          <a:latin typeface="+mn-lt"/>
          <a:ea typeface="+mn-ea"/>
          <a:cs typeface="+mn-cs"/>
        </a:defRPr>
      </a:lvl4pPr>
      <a:lvl5pPr marL="1828800" algn="l" rtl="0" eaLnBrk="0" fontAlgn="base" hangingPunct="0">
        <a:lnSpc>
          <a:spcPct val="90000"/>
        </a:lnSpc>
        <a:spcBef>
          <a:spcPts val="500"/>
        </a:spcBef>
        <a:spcAft>
          <a:spcPct val="0"/>
        </a:spcAft>
        <a:buFont typeface="Arial" panose="020B0604020202020204" pitchFamily="34" charset="0"/>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248" userDrawn="1">
          <p15:clr>
            <a:srgbClr val="F26B43"/>
          </p15:clr>
        </p15:guide>
        <p15:guide id="4" pos="432" userDrawn="1">
          <p15:clr>
            <a:srgbClr val="F26B43"/>
          </p15:clr>
        </p15:guide>
        <p15:guide id="5" orient="horz" pos="4032" userDrawn="1">
          <p15:clr>
            <a:srgbClr val="F26B43"/>
          </p15:clr>
        </p15:guide>
        <p15:guide id="6" orient="horz" pos="2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hello@fairtrade.org.uk"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1">
            <a:extLst>
              <a:ext uri="{FF2B5EF4-FFF2-40B4-BE49-F238E27FC236}">
                <a16:creationId xmlns:a16="http://schemas.microsoft.com/office/drawing/2014/main" id="{D467E558-3140-4C91-BD7A-2B6801F5ADDC}"/>
              </a:ext>
            </a:extLst>
          </p:cNvPr>
          <p:cNvSpPr>
            <a:spLocks noGrp="1" noChangeArrowheads="1"/>
          </p:cNvSpPr>
          <p:nvPr>
            <p:ph type="title"/>
          </p:nvPr>
        </p:nvSpPr>
        <p:spPr>
          <a:xfrm>
            <a:off x="2007349" y="6134775"/>
            <a:ext cx="4376198" cy="552211"/>
          </a:xfrm>
        </p:spPr>
        <p:txBody>
          <a:bodyPr/>
          <a:lstStyle/>
          <a:p>
            <a:br>
              <a:rPr lang="en-US" sz="8000" b="1" dirty="0">
                <a:latin typeface="Alegreya Sans"/>
              </a:rPr>
            </a:br>
            <a:br>
              <a:rPr lang="en-US" sz="8000" b="1" dirty="0">
                <a:latin typeface="Alegreya Sans"/>
              </a:rPr>
            </a:br>
            <a:br>
              <a:rPr lang="en-US" sz="8000" b="1" dirty="0">
                <a:latin typeface="Alegreya Sans"/>
              </a:rPr>
            </a:br>
            <a:br>
              <a:rPr lang="en-US" sz="8000" dirty="0">
                <a:latin typeface="Alegreya Sans"/>
              </a:rPr>
            </a:br>
            <a:br>
              <a:rPr lang="en-US" sz="8000" dirty="0">
                <a:latin typeface="Alegreya Sans"/>
              </a:rPr>
            </a:br>
            <a:br>
              <a:rPr lang="en-US" sz="8000" dirty="0">
                <a:latin typeface="Alegreya Sans"/>
              </a:rPr>
            </a:br>
            <a:br>
              <a:rPr lang="en-US" sz="8000" dirty="0">
                <a:latin typeface="Alegreya Sans"/>
              </a:rPr>
            </a:br>
            <a:br>
              <a:rPr lang="en-US" sz="8000" dirty="0">
                <a:latin typeface="Alegreya Sans"/>
              </a:rPr>
            </a:br>
            <a:br>
              <a:rPr lang="en-US" sz="8000" dirty="0">
                <a:latin typeface="Alegreya Sans"/>
              </a:rPr>
            </a:br>
            <a:br>
              <a:rPr lang="en-US" sz="8000" dirty="0">
                <a:latin typeface="Alegreya Sans"/>
              </a:rPr>
            </a:br>
            <a:br>
              <a:rPr lang="en-US" sz="8000" dirty="0">
                <a:latin typeface="Alegreya Sans"/>
              </a:rPr>
            </a:br>
            <a:r>
              <a:rPr lang="en-US" sz="8000" dirty="0">
                <a:latin typeface="Alegreya Sans"/>
              </a:rPr>
              <a:t>Be</a:t>
            </a:r>
            <a:r>
              <a:rPr lang="en-US" sz="8000" b="1" dirty="0">
                <a:latin typeface="Alegreya Sans"/>
              </a:rPr>
              <a:t> the Change</a:t>
            </a:r>
            <a:br>
              <a:rPr lang="en-US" sz="8000" dirty="0">
                <a:latin typeface="Alegreya Sans"/>
              </a:rPr>
            </a:br>
            <a:br>
              <a:rPr lang="en-US" sz="4400" dirty="0">
                <a:latin typeface="Alegreya Sans"/>
              </a:rPr>
            </a:br>
            <a:r>
              <a:rPr lang="en-US" sz="4400" dirty="0">
                <a:latin typeface="Alegreya Sans"/>
              </a:rPr>
              <a:t>Support Fairtrade today.</a:t>
            </a:r>
            <a:br>
              <a:rPr lang="en-US" sz="4400" dirty="0">
                <a:latin typeface="Alegreya Sans"/>
              </a:rPr>
            </a:br>
            <a:br>
              <a:rPr lang="en-US" sz="4400" dirty="0">
                <a:latin typeface="Alegreya Sans"/>
              </a:rPr>
            </a:br>
            <a:r>
              <a:rPr lang="en-US" sz="4400" dirty="0">
                <a:latin typeface="Alegreya Sans"/>
              </a:rPr>
              <a:t>So farmers can build a fairer future</a:t>
            </a:r>
            <a:endParaRPr lang="en-GB" sz="4400" b="1" dirty="0">
              <a:latin typeface="Exo 2" panose="00000500000000000000"/>
            </a:endParaRPr>
          </a:p>
        </p:txBody>
      </p:sp>
      <p:pic>
        <p:nvPicPr>
          <p:cNvPr id="2" name="Picture 1">
            <a:extLst>
              <a:ext uri="{FF2B5EF4-FFF2-40B4-BE49-F238E27FC236}">
                <a16:creationId xmlns:a16="http://schemas.microsoft.com/office/drawing/2014/main" id="{8A47FFEF-76C5-6A68-A9C2-BDF65CD386F7}"/>
              </a:ext>
            </a:extLst>
          </p:cNvPr>
          <p:cNvPicPr>
            <a:picLocks noChangeAspect="1"/>
          </p:cNvPicPr>
          <p:nvPr/>
        </p:nvPicPr>
        <p:blipFill>
          <a:blip r:embed="rId3"/>
          <a:stretch>
            <a:fillRect/>
          </a:stretch>
        </p:blipFill>
        <p:spPr>
          <a:xfrm>
            <a:off x="6534542" y="945196"/>
            <a:ext cx="5540375" cy="5048742"/>
          </a:xfrm>
          <a:prstGeom prst="rect">
            <a:avLst/>
          </a:prstGeom>
        </p:spPr>
      </p:pic>
    </p:spTree>
    <p:extLst>
      <p:ext uri="{BB962C8B-B14F-4D97-AF65-F5344CB8AC3E}">
        <p14:creationId xmlns:p14="http://schemas.microsoft.com/office/powerpoint/2010/main" val="335716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F4865B-8688-588C-D06C-25FC86EBDDFA}"/>
              </a:ext>
            </a:extLst>
          </p:cNvPr>
          <p:cNvSpPr txBox="1"/>
          <p:nvPr/>
        </p:nvSpPr>
        <p:spPr>
          <a:xfrm>
            <a:off x="263049" y="744885"/>
            <a:ext cx="7014573" cy="5847755"/>
          </a:xfrm>
          <a:prstGeom prst="rect">
            <a:avLst/>
          </a:prstGeom>
          <a:noFill/>
        </p:spPr>
        <p:txBody>
          <a:bodyPr wrap="square">
            <a:spAutoFit/>
          </a:bodyPr>
          <a:lstStyle/>
          <a:p>
            <a:r>
              <a:rPr lang="en-US" sz="6000" b="1" i="0" dirty="0">
                <a:solidFill>
                  <a:srgbClr val="000000"/>
                </a:solidFill>
                <a:effectLst/>
                <a:latin typeface="Alegreya Sans (Headings)"/>
              </a:rPr>
              <a:t>1: Choose Fairtrade</a:t>
            </a:r>
          </a:p>
          <a:p>
            <a:endParaRPr lang="en-US" sz="2500" b="1" dirty="0">
              <a:solidFill>
                <a:srgbClr val="000000"/>
              </a:solidFill>
              <a:latin typeface="Alegreya Sans (Headings)"/>
            </a:endParaRPr>
          </a:p>
          <a:p>
            <a:pPr marL="857250" indent="-857250">
              <a:buFont typeface="Arial" panose="020B0604020202020204" pitchFamily="34" charset="0"/>
              <a:buChar char="•"/>
            </a:pPr>
            <a:r>
              <a:rPr lang="en-US" sz="2200" b="1" dirty="0">
                <a:solidFill>
                  <a:srgbClr val="000000"/>
                </a:solidFill>
              </a:rPr>
              <a:t>Choose fairer pay</a:t>
            </a:r>
          </a:p>
          <a:p>
            <a:pPr marL="857250" indent="-857250">
              <a:buFont typeface="Arial" panose="020B0604020202020204" pitchFamily="34" charset="0"/>
              <a:buChar char="•"/>
            </a:pPr>
            <a:endParaRPr lang="en-US" sz="2200" b="1" i="0" dirty="0">
              <a:solidFill>
                <a:srgbClr val="000000"/>
              </a:solidFill>
              <a:effectLst/>
            </a:endParaRPr>
          </a:p>
          <a:p>
            <a:pPr marL="857250" indent="-857250">
              <a:buFont typeface="Arial" panose="020B0604020202020204" pitchFamily="34" charset="0"/>
              <a:buChar char="•"/>
            </a:pPr>
            <a:r>
              <a:rPr lang="en-US" sz="2200" b="1" dirty="0">
                <a:solidFill>
                  <a:srgbClr val="000000"/>
                </a:solidFill>
              </a:rPr>
              <a:t>Choose a fairer say</a:t>
            </a:r>
          </a:p>
          <a:p>
            <a:pPr marL="857250" indent="-857250">
              <a:buFont typeface="Arial" panose="020B0604020202020204" pitchFamily="34" charset="0"/>
              <a:buChar char="•"/>
            </a:pPr>
            <a:endParaRPr lang="en-US" sz="2200" b="1" i="0" dirty="0">
              <a:solidFill>
                <a:srgbClr val="000000"/>
              </a:solidFill>
              <a:effectLst/>
            </a:endParaRPr>
          </a:p>
          <a:p>
            <a:pPr marL="857250" indent="-857250">
              <a:buFont typeface="Arial" panose="020B0604020202020204" pitchFamily="34" charset="0"/>
              <a:buChar char="•"/>
            </a:pPr>
            <a:r>
              <a:rPr lang="en-US" sz="2200" b="1" dirty="0">
                <a:solidFill>
                  <a:srgbClr val="000000"/>
                </a:solidFill>
              </a:rPr>
              <a:t>Choose products produced in line with the Fairtrade Standards</a:t>
            </a:r>
          </a:p>
          <a:p>
            <a:pPr marL="857250" indent="-857250">
              <a:buFont typeface="Arial" panose="020B0604020202020204" pitchFamily="34" charset="0"/>
              <a:buChar char="•"/>
            </a:pPr>
            <a:endParaRPr lang="en-US" sz="2200" b="1" i="0" dirty="0">
              <a:solidFill>
                <a:srgbClr val="000000"/>
              </a:solidFill>
              <a:effectLst/>
            </a:endParaRPr>
          </a:p>
          <a:p>
            <a:pPr marL="857250" indent="-857250">
              <a:buFont typeface="Arial" panose="020B0604020202020204" pitchFamily="34" charset="0"/>
              <a:buChar char="•"/>
            </a:pPr>
            <a:r>
              <a:rPr lang="en-US" sz="2200" b="1" dirty="0">
                <a:solidFill>
                  <a:srgbClr val="000000"/>
                </a:solidFill>
              </a:rPr>
              <a:t>Check out our website to see some of the 5,000 Fairtrade products available in the UK!</a:t>
            </a:r>
          </a:p>
          <a:p>
            <a:pPr marL="857250" indent="-857250">
              <a:buFont typeface="Arial" panose="020B0604020202020204" pitchFamily="34" charset="0"/>
              <a:buChar char="•"/>
            </a:pPr>
            <a:endParaRPr lang="en-US" sz="2200" b="1" i="0" dirty="0">
              <a:solidFill>
                <a:srgbClr val="000000"/>
              </a:solidFill>
              <a:effectLst/>
            </a:endParaRPr>
          </a:p>
          <a:p>
            <a:pPr marL="857250" indent="-857250">
              <a:buFont typeface="Arial" panose="020B0604020202020204" pitchFamily="34" charset="0"/>
              <a:buChar char="•"/>
            </a:pPr>
            <a:r>
              <a:rPr lang="en-US" sz="2200" b="1" dirty="0">
                <a:solidFill>
                  <a:srgbClr val="000000"/>
                </a:solidFill>
              </a:rPr>
              <a:t>Fairtrade is about a fairer deal for farmers – it doesn’t have to cost you more</a:t>
            </a:r>
            <a:endParaRPr lang="en-US" sz="2200" b="1" i="0" dirty="0">
              <a:solidFill>
                <a:srgbClr val="000000"/>
              </a:solidFill>
              <a:effectLst/>
            </a:endParaRPr>
          </a:p>
          <a:p>
            <a:endParaRPr lang="en-US" sz="2500" dirty="0">
              <a:solidFill>
                <a:srgbClr val="000000"/>
              </a:solidFill>
              <a:latin typeface="Alegreya Sans (Headings)"/>
            </a:endParaRPr>
          </a:p>
        </p:txBody>
      </p:sp>
      <p:pic>
        <p:nvPicPr>
          <p:cNvPr id="6" name="Picture 5" descr="A person smiling for a picture&#10;&#10;Description automatically generated">
            <a:extLst>
              <a:ext uri="{FF2B5EF4-FFF2-40B4-BE49-F238E27FC236}">
                <a16:creationId xmlns:a16="http://schemas.microsoft.com/office/drawing/2014/main" id="{B119A932-5903-E913-CE30-ACE3481DCE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2438" y="0"/>
            <a:ext cx="3799562" cy="6754777"/>
          </a:xfrm>
          <a:prstGeom prst="rect">
            <a:avLst/>
          </a:prstGeom>
        </p:spPr>
      </p:pic>
    </p:spTree>
    <p:extLst>
      <p:ext uri="{BB962C8B-B14F-4D97-AF65-F5344CB8AC3E}">
        <p14:creationId xmlns:p14="http://schemas.microsoft.com/office/powerpoint/2010/main" val="301110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F4865B-8688-588C-D06C-25FC86EBDDFA}"/>
              </a:ext>
            </a:extLst>
          </p:cNvPr>
          <p:cNvSpPr txBox="1"/>
          <p:nvPr/>
        </p:nvSpPr>
        <p:spPr>
          <a:xfrm>
            <a:off x="277662" y="419208"/>
            <a:ext cx="10133554" cy="2862322"/>
          </a:xfrm>
          <a:prstGeom prst="rect">
            <a:avLst/>
          </a:prstGeom>
          <a:noFill/>
        </p:spPr>
        <p:txBody>
          <a:bodyPr wrap="square">
            <a:spAutoFit/>
          </a:bodyPr>
          <a:lstStyle/>
          <a:p>
            <a:r>
              <a:rPr lang="en-US" sz="6000" b="1" i="0" dirty="0">
                <a:solidFill>
                  <a:srgbClr val="000000"/>
                </a:solidFill>
                <a:effectLst/>
                <a:latin typeface="Alegreya Sans (Headings)"/>
              </a:rPr>
              <a:t>2: Ask your MP to sign the Be the Change pledge</a:t>
            </a:r>
          </a:p>
          <a:p>
            <a:endParaRPr lang="en-US" sz="6000" dirty="0">
              <a:solidFill>
                <a:srgbClr val="000000"/>
              </a:solidFill>
              <a:latin typeface="Alegreya Sans (Headings)"/>
            </a:endParaRPr>
          </a:p>
        </p:txBody>
      </p:sp>
      <p:pic>
        <p:nvPicPr>
          <p:cNvPr id="4" name="Picture 3" descr="A poster with a fist bump&#10;&#10;Description automatically generated">
            <a:extLst>
              <a:ext uri="{FF2B5EF4-FFF2-40B4-BE49-F238E27FC236}">
                <a16:creationId xmlns:a16="http://schemas.microsoft.com/office/drawing/2014/main" id="{7CB282AB-AE71-CB90-552A-E2BF5BBD1F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7774" y="2334966"/>
            <a:ext cx="5966564" cy="3356192"/>
          </a:xfrm>
          <a:prstGeom prst="rect">
            <a:avLst/>
          </a:prstGeom>
        </p:spPr>
      </p:pic>
      <p:sp>
        <p:nvSpPr>
          <p:cNvPr id="6" name="TextBox 5">
            <a:extLst>
              <a:ext uri="{FF2B5EF4-FFF2-40B4-BE49-F238E27FC236}">
                <a16:creationId xmlns:a16="http://schemas.microsoft.com/office/drawing/2014/main" id="{B39D0E4A-8A10-2EAB-2B58-45CA6B87C8D3}"/>
              </a:ext>
            </a:extLst>
          </p:cNvPr>
          <p:cNvSpPr txBox="1"/>
          <p:nvPr/>
        </p:nvSpPr>
        <p:spPr>
          <a:xfrm>
            <a:off x="16704" y="2551837"/>
            <a:ext cx="4530244" cy="3139321"/>
          </a:xfrm>
          <a:prstGeom prst="rect">
            <a:avLst/>
          </a:prstGeom>
          <a:noFill/>
        </p:spPr>
        <p:txBody>
          <a:bodyPr wrap="square">
            <a:spAutoFit/>
          </a:bodyPr>
          <a:lstStyle/>
          <a:p>
            <a:pPr marL="857250" indent="-857250">
              <a:buFont typeface="Arial" panose="020B0604020202020204" pitchFamily="34" charset="0"/>
              <a:buChar char="•"/>
            </a:pPr>
            <a:r>
              <a:rPr lang="en-US" sz="1800" b="1" dirty="0">
                <a:solidFill>
                  <a:srgbClr val="000000"/>
                </a:solidFill>
              </a:rPr>
              <a:t>We can all Be the Change – but MPs have a special role to play</a:t>
            </a:r>
          </a:p>
          <a:p>
            <a:pPr marL="857250" indent="-857250">
              <a:buFont typeface="Arial" panose="020B0604020202020204" pitchFamily="34" charset="0"/>
              <a:buChar char="•"/>
            </a:pPr>
            <a:endParaRPr lang="en-US" b="1" i="0" dirty="0">
              <a:solidFill>
                <a:srgbClr val="000000"/>
              </a:solidFill>
              <a:effectLst/>
            </a:endParaRPr>
          </a:p>
          <a:p>
            <a:pPr marL="857250" indent="-857250">
              <a:buFont typeface="Arial" panose="020B0604020202020204" pitchFamily="34" charset="0"/>
              <a:buChar char="•"/>
            </a:pPr>
            <a:r>
              <a:rPr lang="en-US" sz="1800" b="1" dirty="0">
                <a:solidFill>
                  <a:srgbClr val="000000"/>
                </a:solidFill>
              </a:rPr>
              <a:t>Ask your MP to sign the Be the Change pledge</a:t>
            </a:r>
          </a:p>
          <a:p>
            <a:pPr marL="857250" indent="-857250">
              <a:buFont typeface="Arial" panose="020B0604020202020204" pitchFamily="34" charset="0"/>
              <a:buChar char="•"/>
            </a:pPr>
            <a:endParaRPr lang="en-US" b="1" i="0" dirty="0">
              <a:solidFill>
                <a:srgbClr val="000000"/>
              </a:solidFill>
              <a:effectLst/>
            </a:endParaRPr>
          </a:p>
          <a:p>
            <a:pPr marL="857250" indent="-857250">
              <a:buFont typeface="Arial" panose="020B0604020202020204" pitchFamily="34" charset="0"/>
              <a:buChar char="•"/>
            </a:pPr>
            <a:r>
              <a:rPr lang="en-US" sz="1800" b="1" dirty="0">
                <a:solidFill>
                  <a:srgbClr val="000000"/>
                </a:solidFill>
              </a:rPr>
              <a:t>Use our simple online tool, or invite them to an event</a:t>
            </a:r>
          </a:p>
          <a:p>
            <a:pPr marL="857250" indent="-857250">
              <a:buFont typeface="Arial" panose="020B0604020202020204" pitchFamily="34" charset="0"/>
              <a:buChar char="•"/>
            </a:pPr>
            <a:endParaRPr lang="en-US" b="1" i="0" dirty="0">
              <a:solidFill>
                <a:srgbClr val="000000"/>
              </a:solidFill>
              <a:effectLst/>
            </a:endParaRPr>
          </a:p>
          <a:p>
            <a:pPr marL="857250" indent="-857250">
              <a:buFont typeface="Arial" panose="020B0604020202020204" pitchFamily="34" charset="0"/>
              <a:buChar char="•"/>
            </a:pPr>
            <a:r>
              <a:rPr lang="en-US" sz="1800" b="1" dirty="0">
                <a:solidFill>
                  <a:srgbClr val="000000"/>
                </a:solidFill>
              </a:rPr>
              <a:t>The Be the Change pledge will run to the end of the year</a:t>
            </a:r>
            <a:endParaRPr lang="en-US" sz="1800" b="1" i="0" dirty="0">
              <a:solidFill>
                <a:srgbClr val="000000"/>
              </a:solidFill>
              <a:effectLst/>
            </a:endParaRPr>
          </a:p>
        </p:txBody>
      </p:sp>
    </p:spTree>
    <p:extLst>
      <p:ext uri="{BB962C8B-B14F-4D97-AF65-F5344CB8AC3E}">
        <p14:creationId xmlns:p14="http://schemas.microsoft.com/office/powerpoint/2010/main" val="3103583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F4865B-8688-588C-D06C-25FC86EBDDFA}"/>
              </a:ext>
            </a:extLst>
          </p:cNvPr>
          <p:cNvSpPr txBox="1"/>
          <p:nvPr/>
        </p:nvSpPr>
        <p:spPr>
          <a:xfrm>
            <a:off x="438414" y="599615"/>
            <a:ext cx="10133554" cy="1015663"/>
          </a:xfrm>
          <a:prstGeom prst="rect">
            <a:avLst/>
          </a:prstGeom>
          <a:noFill/>
        </p:spPr>
        <p:txBody>
          <a:bodyPr wrap="square">
            <a:spAutoFit/>
          </a:bodyPr>
          <a:lstStyle/>
          <a:p>
            <a:r>
              <a:rPr lang="en-US" sz="6000" b="1" dirty="0">
                <a:solidFill>
                  <a:srgbClr val="000000"/>
                </a:solidFill>
                <a:latin typeface="Alegreya Sans (Headings)"/>
              </a:rPr>
              <a:t>3</a:t>
            </a:r>
            <a:r>
              <a:rPr lang="en-US" sz="6000" b="1" i="0" dirty="0">
                <a:solidFill>
                  <a:srgbClr val="000000"/>
                </a:solidFill>
                <a:effectLst/>
                <a:latin typeface="Alegreya Sans (Headings)"/>
              </a:rPr>
              <a:t>: Spread the word</a:t>
            </a:r>
          </a:p>
        </p:txBody>
      </p:sp>
      <p:pic>
        <p:nvPicPr>
          <p:cNvPr id="4" name="Picture 3" descr="A person in a colorful dress&#10;&#10;Description automatically generated">
            <a:extLst>
              <a:ext uri="{FF2B5EF4-FFF2-40B4-BE49-F238E27FC236}">
                <a16:creationId xmlns:a16="http://schemas.microsoft.com/office/drawing/2014/main" id="{7721D1C7-04A2-5364-4EC3-6923592B0F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4375" y="0"/>
            <a:ext cx="3857625" cy="6858000"/>
          </a:xfrm>
          <a:prstGeom prst="rect">
            <a:avLst/>
          </a:prstGeom>
        </p:spPr>
      </p:pic>
      <p:sp>
        <p:nvSpPr>
          <p:cNvPr id="5" name="TextBox 4">
            <a:extLst>
              <a:ext uri="{FF2B5EF4-FFF2-40B4-BE49-F238E27FC236}">
                <a16:creationId xmlns:a16="http://schemas.microsoft.com/office/drawing/2014/main" id="{7313F30F-54D6-7E44-387F-E5D82F1D2A50}"/>
              </a:ext>
            </a:extLst>
          </p:cNvPr>
          <p:cNvSpPr txBox="1"/>
          <p:nvPr/>
        </p:nvSpPr>
        <p:spPr>
          <a:xfrm>
            <a:off x="125261" y="1422345"/>
            <a:ext cx="7816241" cy="5632311"/>
          </a:xfrm>
          <a:prstGeom prst="rect">
            <a:avLst/>
          </a:prstGeom>
          <a:noFill/>
        </p:spPr>
        <p:txBody>
          <a:bodyPr wrap="square">
            <a:spAutoFit/>
          </a:bodyPr>
          <a:lstStyle/>
          <a:p>
            <a:endParaRPr lang="en-US" sz="6000" b="1" dirty="0">
              <a:solidFill>
                <a:srgbClr val="000000"/>
              </a:solidFill>
              <a:latin typeface="Alegreya Sans (Headings)"/>
            </a:endParaRPr>
          </a:p>
          <a:p>
            <a:pPr marL="857250" indent="-857250">
              <a:buFont typeface="Arial" panose="020B0604020202020204" pitchFamily="34" charset="0"/>
              <a:buChar char="•"/>
            </a:pPr>
            <a:r>
              <a:rPr lang="en-US" sz="3000" b="1" dirty="0">
                <a:solidFill>
                  <a:srgbClr val="000000"/>
                </a:solidFill>
              </a:rPr>
              <a:t>More of us choosing Fairtrade = more power and more income for farmers</a:t>
            </a:r>
          </a:p>
          <a:p>
            <a:pPr marL="857250" indent="-857250">
              <a:buFont typeface="Arial" panose="020B0604020202020204" pitchFamily="34" charset="0"/>
              <a:buChar char="•"/>
            </a:pPr>
            <a:endParaRPr lang="en-US" sz="3000" b="1" i="0" dirty="0">
              <a:solidFill>
                <a:srgbClr val="000000"/>
              </a:solidFill>
              <a:effectLst/>
            </a:endParaRPr>
          </a:p>
          <a:p>
            <a:pPr marL="857250" indent="-857250">
              <a:buFont typeface="Arial" panose="020B0604020202020204" pitchFamily="34" charset="0"/>
              <a:buChar char="•"/>
            </a:pPr>
            <a:r>
              <a:rPr lang="en-US" sz="3000" b="1" dirty="0">
                <a:solidFill>
                  <a:srgbClr val="000000"/>
                </a:solidFill>
              </a:rPr>
              <a:t>More of us demanding politicians make all trade fair = trade justice pushed up the political agenda</a:t>
            </a:r>
          </a:p>
          <a:p>
            <a:pPr marL="857250" indent="-857250">
              <a:buFont typeface="Arial" panose="020B0604020202020204" pitchFamily="34" charset="0"/>
              <a:buChar char="•"/>
            </a:pPr>
            <a:endParaRPr lang="en-US" sz="3000" b="1" i="0" dirty="0">
              <a:solidFill>
                <a:srgbClr val="000000"/>
              </a:solidFill>
              <a:effectLst/>
            </a:endParaRPr>
          </a:p>
          <a:p>
            <a:pPr marL="857250" indent="-857250">
              <a:buFont typeface="Arial" panose="020B0604020202020204" pitchFamily="34" charset="0"/>
              <a:buChar char="•"/>
            </a:pPr>
            <a:r>
              <a:rPr lang="en-US" sz="3000" b="1" dirty="0">
                <a:solidFill>
                  <a:srgbClr val="000000"/>
                </a:solidFill>
              </a:rPr>
              <a:t>Connect with Fairtrade Communities in your area</a:t>
            </a:r>
            <a:endParaRPr lang="en-US" sz="3000" b="1" i="0" dirty="0">
              <a:solidFill>
                <a:srgbClr val="000000"/>
              </a:solidFill>
              <a:effectLst/>
            </a:endParaRPr>
          </a:p>
          <a:p>
            <a:endParaRPr lang="en-US" sz="3000" dirty="0">
              <a:solidFill>
                <a:srgbClr val="000000"/>
              </a:solidFill>
              <a:latin typeface="Alegreya Sans (Headings)"/>
            </a:endParaRPr>
          </a:p>
        </p:txBody>
      </p:sp>
    </p:spTree>
    <p:extLst>
      <p:ext uri="{BB962C8B-B14F-4D97-AF65-F5344CB8AC3E}">
        <p14:creationId xmlns:p14="http://schemas.microsoft.com/office/powerpoint/2010/main" val="2492146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1">
            <a:extLst>
              <a:ext uri="{FF2B5EF4-FFF2-40B4-BE49-F238E27FC236}">
                <a16:creationId xmlns:a16="http://schemas.microsoft.com/office/drawing/2014/main" id="{D467E558-3140-4C91-BD7A-2B6801F5ADDC}"/>
              </a:ext>
            </a:extLst>
          </p:cNvPr>
          <p:cNvSpPr>
            <a:spLocks noGrp="1" noChangeArrowheads="1"/>
          </p:cNvSpPr>
          <p:nvPr>
            <p:ph type="title"/>
          </p:nvPr>
        </p:nvSpPr>
        <p:spPr>
          <a:xfrm>
            <a:off x="530615" y="5098088"/>
            <a:ext cx="8229600" cy="1098550"/>
          </a:xfrm>
        </p:spPr>
        <p:txBody>
          <a:bodyPr/>
          <a:lstStyle/>
          <a:p>
            <a:r>
              <a:rPr lang="en-US" sz="6000" b="1" dirty="0">
                <a:latin typeface="Alegreya Sans"/>
              </a:rPr>
              <a:t>Thank you </a:t>
            </a:r>
            <a:br>
              <a:rPr lang="en-US" sz="6000" b="1" dirty="0">
                <a:latin typeface="Alegreya Sans"/>
              </a:rPr>
            </a:br>
            <a:r>
              <a:rPr lang="en-US" sz="6000" b="1" dirty="0">
                <a:latin typeface="Alegreya Sans"/>
              </a:rPr>
              <a:t>for</a:t>
            </a:r>
            <a:br>
              <a:rPr lang="en-US" sz="6000" b="1" dirty="0">
                <a:latin typeface="Alegreya Sans"/>
              </a:rPr>
            </a:br>
            <a:r>
              <a:rPr lang="en-US" sz="6000" b="1" dirty="0">
                <a:latin typeface="Alegreya Sans"/>
              </a:rPr>
              <a:t>being the </a:t>
            </a:r>
            <a:br>
              <a:rPr lang="en-US" sz="6000" b="1" dirty="0">
                <a:latin typeface="Alegreya Sans"/>
              </a:rPr>
            </a:br>
            <a:r>
              <a:rPr lang="en-US" sz="6000" b="1" dirty="0">
                <a:latin typeface="Alegreya Sans"/>
              </a:rPr>
              <a:t>change!</a:t>
            </a:r>
            <a:br>
              <a:rPr lang="en-US" sz="6000" b="1" dirty="0">
                <a:latin typeface="Alegreya Sans"/>
              </a:rPr>
            </a:br>
            <a:br>
              <a:rPr lang="en-US" sz="6000" b="1" dirty="0">
                <a:latin typeface="Alegreya Sans"/>
              </a:rPr>
            </a:br>
            <a:r>
              <a:rPr lang="en-US" sz="3000" b="1" dirty="0">
                <a:latin typeface="Alegreya Sans"/>
              </a:rPr>
              <a:t>Questions? </a:t>
            </a:r>
            <a:r>
              <a:rPr lang="en-US" sz="3000" b="0" dirty="0">
                <a:latin typeface="Alegreya Sans"/>
                <a:hlinkClick r:id="rId3"/>
              </a:rPr>
              <a:t>hello@fairtrade.org.uk</a:t>
            </a:r>
            <a:r>
              <a:rPr lang="en-US" sz="3000" b="0" dirty="0">
                <a:latin typeface="Alegreya Sans"/>
              </a:rPr>
              <a:t> </a:t>
            </a:r>
            <a:endParaRPr lang="en-GB" sz="3000" b="1" dirty="0">
              <a:latin typeface="Exo 2" panose="00000500000000000000"/>
            </a:endParaRPr>
          </a:p>
        </p:txBody>
      </p:sp>
      <p:pic>
        <p:nvPicPr>
          <p:cNvPr id="6" name="Picture 5" descr="Logo&#10;&#10;Description automatically generated">
            <a:extLst>
              <a:ext uri="{FF2B5EF4-FFF2-40B4-BE49-F238E27FC236}">
                <a16:creationId xmlns:a16="http://schemas.microsoft.com/office/drawing/2014/main" id="{43189B5A-F319-D5D2-9F97-05EC97767A27}"/>
              </a:ext>
            </a:extLst>
          </p:cNvPr>
          <p:cNvPicPr>
            <a:picLocks noChangeAspect="1"/>
          </p:cNvPicPr>
          <p:nvPr/>
        </p:nvPicPr>
        <p:blipFill rotWithShape="1">
          <a:blip r:embed="rId4">
            <a:extLst>
              <a:ext uri="{28A0092B-C50C-407E-A947-70E740481C1C}">
                <a14:useLocalDpi xmlns:a14="http://schemas.microsoft.com/office/drawing/2010/main" val="0"/>
              </a:ext>
            </a:extLst>
          </a:blip>
          <a:srcRect b="15839"/>
          <a:stretch/>
        </p:blipFill>
        <p:spPr>
          <a:xfrm>
            <a:off x="596899" y="401954"/>
            <a:ext cx="1087135" cy="1086485"/>
          </a:xfrm>
          <a:prstGeom prst="rect">
            <a:avLst/>
          </a:prstGeom>
        </p:spPr>
      </p:pic>
      <p:pic>
        <p:nvPicPr>
          <p:cNvPr id="2" name="Picture 1">
            <a:extLst>
              <a:ext uri="{FF2B5EF4-FFF2-40B4-BE49-F238E27FC236}">
                <a16:creationId xmlns:a16="http://schemas.microsoft.com/office/drawing/2014/main" id="{8A47FFEF-76C5-6A68-A9C2-BDF65CD386F7}"/>
              </a:ext>
            </a:extLst>
          </p:cNvPr>
          <p:cNvPicPr>
            <a:picLocks noChangeAspect="1"/>
          </p:cNvPicPr>
          <p:nvPr/>
        </p:nvPicPr>
        <p:blipFill>
          <a:blip r:embed="rId5"/>
          <a:stretch>
            <a:fillRect/>
          </a:stretch>
        </p:blipFill>
        <p:spPr>
          <a:xfrm>
            <a:off x="5925330" y="847120"/>
            <a:ext cx="5669771" cy="5163760"/>
          </a:xfrm>
          <a:prstGeom prst="rect">
            <a:avLst/>
          </a:prstGeom>
        </p:spPr>
      </p:pic>
    </p:spTree>
    <p:extLst>
      <p:ext uri="{BB962C8B-B14F-4D97-AF65-F5344CB8AC3E}">
        <p14:creationId xmlns:p14="http://schemas.microsoft.com/office/powerpoint/2010/main" val="20976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A0F903-DE27-6C25-F4B3-2EE68F44EE27}"/>
              </a:ext>
            </a:extLst>
          </p:cNvPr>
          <p:cNvSpPr>
            <a:spLocks noGrp="1"/>
          </p:cNvSpPr>
          <p:nvPr>
            <p:ph type="sldNum" sz="quarter" idx="10"/>
          </p:nvPr>
        </p:nvSpPr>
        <p:spPr/>
        <p:txBody>
          <a:bodyPr/>
          <a:lstStyle/>
          <a:p>
            <a:pPr>
              <a:defRPr/>
            </a:pPr>
            <a:fld id="{360DDABC-F624-4E2F-BC1E-1B8F4309F2BD}" type="slidenum">
              <a:rPr lang="en-US" smtClean="0"/>
              <a:pPr>
                <a:defRPr/>
              </a:pPr>
              <a:t>2</a:t>
            </a:fld>
            <a:endParaRPr lang="en-US"/>
          </a:p>
        </p:txBody>
      </p:sp>
      <p:sp>
        <p:nvSpPr>
          <p:cNvPr id="3" name="Title 2">
            <a:extLst>
              <a:ext uri="{FF2B5EF4-FFF2-40B4-BE49-F238E27FC236}">
                <a16:creationId xmlns:a16="http://schemas.microsoft.com/office/drawing/2014/main" id="{933DB212-82FD-B71F-40E2-CB0D76A21F33}"/>
              </a:ext>
            </a:extLst>
          </p:cNvPr>
          <p:cNvSpPr>
            <a:spLocks noGrp="1"/>
          </p:cNvSpPr>
          <p:nvPr>
            <p:ph type="ctrTitle"/>
          </p:nvPr>
        </p:nvSpPr>
        <p:spPr>
          <a:xfrm>
            <a:off x="398172" y="1000706"/>
            <a:ext cx="5088699" cy="914400"/>
          </a:xfrm>
        </p:spPr>
        <p:txBody>
          <a:bodyPr/>
          <a:lstStyle/>
          <a:p>
            <a:r>
              <a:rPr lang="en-US" sz="5200" dirty="0">
                <a:solidFill>
                  <a:schemeClr val="accent1"/>
                </a:solidFill>
              </a:rPr>
              <a:t>3 ways to be the change with Fairtrade</a:t>
            </a:r>
            <a:endParaRPr lang="en-GB" sz="5200" dirty="0">
              <a:solidFill>
                <a:schemeClr val="accent1"/>
              </a:solidFill>
            </a:endParaRPr>
          </a:p>
        </p:txBody>
      </p:sp>
      <p:sp>
        <p:nvSpPr>
          <p:cNvPr id="4" name="Subtitle 3">
            <a:extLst>
              <a:ext uri="{FF2B5EF4-FFF2-40B4-BE49-F238E27FC236}">
                <a16:creationId xmlns:a16="http://schemas.microsoft.com/office/drawing/2014/main" id="{FDA73A17-9FBB-03BB-C1F6-C98D5A5F6E04}"/>
              </a:ext>
            </a:extLst>
          </p:cNvPr>
          <p:cNvSpPr>
            <a:spLocks noGrp="1"/>
          </p:cNvSpPr>
          <p:nvPr>
            <p:ph type="subTitle" idx="1"/>
          </p:nvPr>
        </p:nvSpPr>
        <p:spPr>
          <a:xfrm>
            <a:off x="0" y="2711423"/>
            <a:ext cx="5377268" cy="3310890"/>
          </a:xfrm>
        </p:spPr>
        <p:txBody>
          <a:bodyPr/>
          <a:lstStyle/>
          <a:p>
            <a:pPr marL="627062" indent="-457200">
              <a:buFont typeface="+mj-lt"/>
              <a:buAutoNum type="arabicPeriod"/>
            </a:pPr>
            <a:r>
              <a:rPr lang="en-US" sz="4000" b="1" dirty="0"/>
              <a:t>Choose Fairtrade. </a:t>
            </a:r>
          </a:p>
          <a:p>
            <a:pPr marL="627062" indent="-457200">
              <a:buFont typeface="+mj-lt"/>
              <a:buAutoNum type="arabicPeriod"/>
            </a:pPr>
            <a:r>
              <a:rPr lang="en-US" sz="4000" b="1" dirty="0"/>
              <a:t>Urge your local MP to sign the Be the Change pledge.</a:t>
            </a:r>
          </a:p>
          <a:p>
            <a:pPr marL="627062" indent="-457200">
              <a:buFont typeface="+mj-lt"/>
              <a:buAutoNum type="arabicPeriod"/>
            </a:pPr>
            <a:r>
              <a:rPr lang="en-US" sz="4000" b="1" dirty="0"/>
              <a:t>Spread the word. </a:t>
            </a:r>
            <a:endParaRPr lang="en-GB" sz="4000" b="1" dirty="0"/>
          </a:p>
        </p:txBody>
      </p:sp>
      <p:pic>
        <p:nvPicPr>
          <p:cNvPr id="5" name="Picture 4">
            <a:extLst>
              <a:ext uri="{FF2B5EF4-FFF2-40B4-BE49-F238E27FC236}">
                <a16:creationId xmlns:a16="http://schemas.microsoft.com/office/drawing/2014/main" id="{8F924BCA-57D9-B8F0-12F9-A3C9B221EEE1}"/>
              </a:ext>
            </a:extLst>
          </p:cNvPr>
          <p:cNvPicPr>
            <a:picLocks noChangeAspect="1"/>
          </p:cNvPicPr>
          <p:nvPr/>
        </p:nvPicPr>
        <p:blipFill>
          <a:blip r:embed="rId3"/>
          <a:stretch>
            <a:fillRect/>
          </a:stretch>
        </p:blipFill>
        <p:spPr>
          <a:xfrm>
            <a:off x="5486871" y="0"/>
            <a:ext cx="6943888" cy="6943888"/>
          </a:xfrm>
          <a:prstGeom prst="rect">
            <a:avLst/>
          </a:prstGeom>
        </p:spPr>
      </p:pic>
    </p:spTree>
    <p:extLst>
      <p:ext uri="{BB962C8B-B14F-4D97-AF65-F5344CB8AC3E}">
        <p14:creationId xmlns:p14="http://schemas.microsoft.com/office/powerpoint/2010/main" val="26615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2B1520-41BD-F094-1885-6327C4708E8D}"/>
              </a:ext>
            </a:extLst>
          </p:cNvPr>
          <p:cNvSpPr>
            <a:spLocks noGrp="1"/>
          </p:cNvSpPr>
          <p:nvPr>
            <p:ph type="sldNum" sz="quarter" idx="10"/>
          </p:nvPr>
        </p:nvSpPr>
        <p:spPr/>
        <p:txBody>
          <a:bodyPr/>
          <a:lstStyle/>
          <a:p>
            <a:pPr>
              <a:defRPr/>
            </a:pPr>
            <a:fld id="{360DDABC-F624-4E2F-BC1E-1B8F4309F2BD}" type="slidenum">
              <a:rPr lang="en-US" smtClean="0"/>
              <a:pPr>
                <a:defRPr/>
              </a:pPr>
              <a:t>3</a:t>
            </a:fld>
            <a:endParaRPr lang="en-US"/>
          </a:p>
        </p:txBody>
      </p:sp>
      <p:sp>
        <p:nvSpPr>
          <p:cNvPr id="9" name="TextBox 8">
            <a:extLst>
              <a:ext uri="{FF2B5EF4-FFF2-40B4-BE49-F238E27FC236}">
                <a16:creationId xmlns:a16="http://schemas.microsoft.com/office/drawing/2014/main" id="{CADAB29D-8F14-EEEB-B765-F93A00C61839}"/>
              </a:ext>
            </a:extLst>
          </p:cNvPr>
          <p:cNvSpPr txBox="1"/>
          <p:nvPr/>
        </p:nvSpPr>
        <p:spPr>
          <a:xfrm>
            <a:off x="7690983" y="1659285"/>
            <a:ext cx="4409160" cy="3046988"/>
          </a:xfrm>
          <a:prstGeom prst="rect">
            <a:avLst/>
          </a:prstGeom>
          <a:noFill/>
        </p:spPr>
        <p:txBody>
          <a:bodyPr wrap="square">
            <a:spAutoFit/>
          </a:bodyPr>
          <a:lstStyle/>
          <a:p>
            <a:r>
              <a:rPr lang="en-US" sz="6400" b="0" i="0" dirty="0">
                <a:solidFill>
                  <a:srgbClr val="000000"/>
                </a:solidFill>
                <a:effectLst/>
                <a:latin typeface="Alegreya Sans (Headings)"/>
              </a:rPr>
              <a:t>Meet </a:t>
            </a:r>
            <a:r>
              <a:rPr lang="en-US" sz="6400" b="0" i="0" dirty="0" err="1">
                <a:solidFill>
                  <a:srgbClr val="000000"/>
                </a:solidFill>
                <a:effectLst/>
                <a:latin typeface="Alegreya Sans (Headings)"/>
              </a:rPr>
              <a:t>Dabillia</a:t>
            </a:r>
            <a:r>
              <a:rPr lang="en-US" sz="6400" b="0" i="0" dirty="0">
                <a:solidFill>
                  <a:srgbClr val="000000"/>
                </a:solidFill>
                <a:effectLst/>
                <a:latin typeface="Alegreya Sans (Headings)"/>
              </a:rPr>
              <a:t> Mathieu</a:t>
            </a:r>
            <a:endParaRPr lang="en-GB" sz="6400" dirty="0">
              <a:latin typeface="Alegreya Sans (Headings)"/>
            </a:endParaRPr>
          </a:p>
        </p:txBody>
      </p:sp>
      <p:pic>
        <p:nvPicPr>
          <p:cNvPr id="11" name="Picture 10" descr="A person holding a knife in his hand with Yap in the background&#10;&#10;Description automatically generated">
            <a:extLst>
              <a:ext uri="{FF2B5EF4-FFF2-40B4-BE49-F238E27FC236}">
                <a16:creationId xmlns:a16="http://schemas.microsoft.com/office/drawing/2014/main" id="{099A30A7-B3A3-8478-AF72-A3A1D0C19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201" y="632946"/>
            <a:ext cx="6991458" cy="4660972"/>
          </a:xfrm>
          <a:prstGeom prst="rect">
            <a:avLst/>
          </a:prstGeom>
        </p:spPr>
      </p:pic>
    </p:spTree>
    <p:extLst>
      <p:ext uri="{BB962C8B-B14F-4D97-AF65-F5344CB8AC3E}">
        <p14:creationId xmlns:p14="http://schemas.microsoft.com/office/powerpoint/2010/main" val="176382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2B1520-41BD-F094-1885-6327C4708E8D}"/>
              </a:ext>
            </a:extLst>
          </p:cNvPr>
          <p:cNvSpPr>
            <a:spLocks noGrp="1"/>
          </p:cNvSpPr>
          <p:nvPr>
            <p:ph type="sldNum" sz="quarter" idx="10"/>
          </p:nvPr>
        </p:nvSpPr>
        <p:spPr/>
        <p:txBody>
          <a:bodyPr/>
          <a:lstStyle/>
          <a:p>
            <a:pPr>
              <a:defRPr/>
            </a:pPr>
            <a:fld id="{360DDABC-F624-4E2F-BC1E-1B8F4309F2BD}" type="slidenum">
              <a:rPr lang="en-US" smtClean="0"/>
              <a:pPr>
                <a:defRPr/>
              </a:pPr>
              <a:t>4</a:t>
            </a:fld>
            <a:endParaRPr lang="en-US"/>
          </a:p>
        </p:txBody>
      </p:sp>
      <p:pic>
        <p:nvPicPr>
          <p:cNvPr id="11" name="Picture 10" descr="A person holding a knife in his hand with Yap in the background&#10;&#10;Description automatically generated">
            <a:extLst>
              <a:ext uri="{FF2B5EF4-FFF2-40B4-BE49-F238E27FC236}">
                <a16:creationId xmlns:a16="http://schemas.microsoft.com/office/drawing/2014/main" id="{099A30A7-B3A3-8478-AF72-A3A1D0C19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201" y="826718"/>
            <a:ext cx="7083468" cy="4722312"/>
          </a:xfrm>
          <a:prstGeom prst="rect">
            <a:avLst/>
          </a:prstGeom>
        </p:spPr>
      </p:pic>
      <p:graphicFrame>
        <p:nvGraphicFramePr>
          <p:cNvPr id="14" name="Table 13">
            <a:extLst>
              <a:ext uri="{FF2B5EF4-FFF2-40B4-BE49-F238E27FC236}">
                <a16:creationId xmlns:a16="http://schemas.microsoft.com/office/drawing/2014/main" id="{D09E4BC4-6B32-2CBB-2DFF-21795E8BAED2}"/>
              </a:ext>
            </a:extLst>
          </p:cNvPr>
          <p:cNvGraphicFramePr>
            <a:graphicFrameLocks noGrp="1"/>
          </p:cNvGraphicFramePr>
          <p:nvPr>
            <p:extLst>
              <p:ext uri="{D42A27DB-BD31-4B8C-83A1-F6EECF244321}">
                <p14:modId xmlns:p14="http://schemas.microsoft.com/office/powerpoint/2010/main" val="779586750"/>
              </p:ext>
            </p:extLst>
          </p:nvPr>
        </p:nvGraphicFramePr>
        <p:xfrm>
          <a:off x="7382007" y="0"/>
          <a:ext cx="4809992" cy="6858000"/>
        </p:xfrm>
        <a:graphic>
          <a:graphicData uri="http://schemas.openxmlformats.org/drawingml/2006/table">
            <a:tbl>
              <a:tblPr firstRow="1" bandRow="1">
                <a:tableStyleId>{5C22544A-7EE6-4342-B048-85BDC9FD1C3A}</a:tableStyleId>
              </a:tblPr>
              <a:tblGrid>
                <a:gridCol w="4809992">
                  <a:extLst>
                    <a:ext uri="{9D8B030D-6E8A-4147-A177-3AD203B41FA5}">
                      <a16:colId xmlns:a16="http://schemas.microsoft.com/office/drawing/2014/main" val="2967341478"/>
                    </a:ext>
                  </a:extLst>
                </a:gridCol>
              </a:tblGrid>
              <a:tr h="685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0" b="0" i="1" dirty="0">
                        <a:solidFill>
                          <a:srgbClr val="000000"/>
                        </a:solidFill>
                        <a:effectLst/>
                        <a:latin typeface="Aptos" panose="020B00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i="1" dirty="0">
                          <a:solidFill>
                            <a:srgbClr val="000000"/>
                          </a:solidFill>
                          <a:effectLst/>
                          <a:latin typeface="Aptos" panose="020B0004020202020204" pitchFamily="34" charset="0"/>
                        </a:rPr>
                        <a:t>‘I did not have the chance to continue my studies, but with ECAMON and our plantations, I can pay for the children's studies. This is my pride, because the children are the future.’</a:t>
                      </a:r>
                      <a:r>
                        <a:rPr lang="en-US" sz="4000" b="0" i="0" dirty="0">
                          <a:solidFill>
                            <a:srgbClr val="000000"/>
                          </a:solidFill>
                          <a:effectLst/>
                          <a:latin typeface="Aptos" panose="020B0004020202020204" pitchFamily="34" charset="0"/>
                        </a:rPr>
                        <a:t> </a:t>
                      </a:r>
                      <a:endParaRPr lang="en-US" sz="4000" b="0" i="0" dirty="0">
                        <a:solidFill>
                          <a:srgbClr val="000000"/>
                        </a:solidFill>
                        <a:effectLst/>
                        <a:latin typeface="Segoe UI" panose="020B0502040204020203" pitchFamily="34" charset="0"/>
                      </a:endParaRPr>
                    </a:p>
                  </a:txBody>
                  <a:tcPr/>
                </a:tc>
                <a:extLst>
                  <a:ext uri="{0D108BD9-81ED-4DB2-BD59-A6C34878D82A}">
                    <a16:rowId xmlns:a16="http://schemas.microsoft.com/office/drawing/2014/main" val="803308456"/>
                  </a:ext>
                </a:extLst>
              </a:tr>
            </a:tbl>
          </a:graphicData>
        </a:graphic>
      </p:graphicFrame>
      <p:graphicFrame>
        <p:nvGraphicFramePr>
          <p:cNvPr id="3" name="Table 2">
            <a:extLst>
              <a:ext uri="{FF2B5EF4-FFF2-40B4-BE49-F238E27FC236}">
                <a16:creationId xmlns:a16="http://schemas.microsoft.com/office/drawing/2014/main" id="{D09E4BC4-6B32-2CBB-2DFF-21795E8BAED2}"/>
              </a:ext>
            </a:extLst>
          </p:cNvPr>
          <p:cNvGraphicFramePr>
            <a:graphicFrameLocks noGrp="1"/>
          </p:cNvGraphicFramePr>
          <p:nvPr>
            <p:extLst>
              <p:ext uri="{D42A27DB-BD31-4B8C-83A1-F6EECF244321}">
                <p14:modId xmlns:p14="http://schemas.microsoft.com/office/powerpoint/2010/main" val="2001908310"/>
              </p:ext>
            </p:extLst>
          </p:nvPr>
        </p:nvGraphicFramePr>
        <p:xfrm>
          <a:off x="315200" y="5273458"/>
          <a:ext cx="7083467" cy="1635900"/>
        </p:xfrm>
        <a:graphic>
          <a:graphicData uri="http://schemas.openxmlformats.org/drawingml/2006/table">
            <a:tbl>
              <a:tblPr firstRow="1" bandRow="1">
                <a:tableStyleId>{5C22544A-7EE6-4342-B048-85BDC9FD1C3A}</a:tableStyleId>
              </a:tblPr>
              <a:tblGrid>
                <a:gridCol w="7083467">
                  <a:extLst>
                    <a:ext uri="{9D8B030D-6E8A-4147-A177-3AD203B41FA5}">
                      <a16:colId xmlns:a16="http://schemas.microsoft.com/office/drawing/2014/main" val="2967341478"/>
                    </a:ext>
                  </a:extLst>
                </a:gridCol>
              </a:tblGrid>
              <a:tr h="1635900">
                <a:tc>
                  <a:txBody>
                    <a:bodyPr/>
                    <a:lstStyle/>
                    <a:p>
                      <a:pPr algn="ctr"/>
                      <a:endParaRPr lang="en-US" sz="2000" b="0" i="0" dirty="0">
                        <a:solidFill>
                          <a:srgbClr val="000000"/>
                        </a:solidFill>
                        <a:effectLst/>
                        <a:latin typeface="Segoe UI" panose="020B0502040204020203" pitchFamily="34" charset="0"/>
                      </a:endParaRPr>
                    </a:p>
                    <a:p>
                      <a:pPr algn="ctr"/>
                      <a:r>
                        <a:rPr lang="en-US" sz="2000" b="0" i="0" dirty="0" err="1">
                          <a:solidFill>
                            <a:srgbClr val="000000"/>
                          </a:solidFill>
                          <a:effectLst/>
                          <a:latin typeface="Segoe UI" panose="020B0502040204020203" pitchFamily="34" charset="0"/>
                        </a:rPr>
                        <a:t>Dabilla</a:t>
                      </a:r>
                      <a:r>
                        <a:rPr lang="en-US" sz="2000" b="0" i="0" dirty="0">
                          <a:solidFill>
                            <a:srgbClr val="000000"/>
                          </a:solidFill>
                          <a:effectLst/>
                          <a:latin typeface="Segoe UI" panose="020B0502040204020203" pitchFamily="34" charset="0"/>
                        </a:rPr>
                        <a:t> Mathieu, Fairtrade Cocoa Farmer with ECAMON Fairtrade </a:t>
                      </a:r>
                      <a:r>
                        <a:rPr lang="en-US" sz="2000" b="0" i="0" dirty="0" err="1">
                          <a:solidFill>
                            <a:srgbClr val="000000"/>
                          </a:solidFill>
                          <a:effectLst/>
                          <a:latin typeface="Segoe UI" panose="020B0502040204020203" pitchFamily="34" charset="0"/>
                        </a:rPr>
                        <a:t>co-operative</a:t>
                      </a:r>
                      <a:r>
                        <a:rPr lang="en-US" sz="2000" b="0" i="0" dirty="0">
                          <a:solidFill>
                            <a:srgbClr val="000000"/>
                          </a:solidFill>
                          <a:effectLst/>
                          <a:latin typeface="Segoe UI" panose="020B0502040204020203" pitchFamily="34" charset="0"/>
                        </a:rPr>
                        <a:t>, Côte d'Ivoire. </a:t>
                      </a:r>
                    </a:p>
                    <a:p>
                      <a:pPr algn="ctr"/>
                      <a:endParaRPr lang="en-US" sz="2000" b="0" i="0" dirty="0">
                        <a:solidFill>
                          <a:srgbClr val="000000"/>
                        </a:solidFill>
                        <a:effectLst/>
                        <a:latin typeface="Segoe UI" panose="020B0502040204020203" pitchFamily="34" charset="0"/>
                      </a:endParaRPr>
                    </a:p>
                    <a:p>
                      <a:pPr algn="ctr"/>
                      <a:endParaRPr lang="en-US" sz="2000" b="0" i="0" dirty="0">
                        <a:solidFill>
                          <a:srgbClr val="000000"/>
                        </a:solidFill>
                        <a:effectLst/>
                        <a:latin typeface="Segoe UI" panose="020B0502040204020203" pitchFamily="34" charset="0"/>
                      </a:endParaRPr>
                    </a:p>
                  </a:txBody>
                  <a:tcPr>
                    <a:solidFill>
                      <a:schemeClr val="accent2"/>
                    </a:solidFill>
                  </a:tcPr>
                </a:tc>
                <a:extLst>
                  <a:ext uri="{0D108BD9-81ED-4DB2-BD59-A6C34878D82A}">
                    <a16:rowId xmlns:a16="http://schemas.microsoft.com/office/drawing/2014/main" val="803308456"/>
                  </a:ext>
                </a:extLst>
              </a:tr>
            </a:tbl>
          </a:graphicData>
        </a:graphic>
      </p:graphicFrame>
    </p:spTree>
    <p:extLst>
      <p:ext uri="{BB962C8B-B14F-4D97-AF65-F5344CB8AC3E}">
        <p14:creationId xmlns:p14="http://schemas.microsoft.com/office/powerpoint/2010/main" val="125504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oster with fruits and flowers&#10;&#10;Description automatically generated">
            <a:extLst>
              <a:ext uri="{FF2B5EF4-FFF2-40B4-BE49-F238E27FC236}">
                <a16:creationId xmlns:a16="http://schemas.microsoft.com/office/drawing/2014/main" id="{03CEB2E3-8458-441F-2F4F-A1B1582E54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87682"/>
            <a:ext cx="6096000" cy="6785505"/>
          </a:xfrm>
          <a:prstGeom prst="rect">
            <a:avLst/>
          </a:prstGeom>
        </p:spPr>
      </p:pic>
      <p:sp>
        <p:nvSpPr>
          <p:cNvPr id="2" name="TextBox 1">
            <a:extLst>
              <a:ext uri="{FF2B5EF4-FFF2-40B4-BE49-F238E27FC236}">
                <a16:creationId xmlns:a16="http://schemas.microsoft.com/office/drawing/2014/main" id="{2FF4865B-8688-588C-D06C-25FC86EBDDFA}"/>
              </a:ext>
            </a:extLst>
          </p:cNvPr>
          <p:cNvSpPr txBox="1"/>
          <p:nvPr/>
        </p:nvSpPr>
        <p:spPr>
          <a:xfrm>
            <a:off x="839246" y="995405"/>
            <a:ext cx="4409160" cy="4708981"/>
          </a:xfrm>
          <a:prstGeom prst="rect">
            <a:avLst/>
          </a:prstGeom>
          <a:noFill/>
        </p:spPr>
        <p:txBody>
          <a:bodyPr wrap="square">
            <a:spAutoFit/>
          </a:bodyPr>
          <a:lstStyle/>
          <a:p>
            <a:r>
              <a:rPr lang="en-US" sz="3000" b="1" i="0" dirty="0" err="1">
                <a:solidFill>
                  <a:srgbClr val="000000"/>
                </a:solidFill>
                <a:effectLst/>
                <a:latin typeface="Alegreya Sans (Headings)"/>
              </a:rPr>
              <a:t>Dabilla’s</a:t>
            </a:r>
            <a:r>
              <a:rPr lang="en-US" sz="3000" b="1" i="0" dirty="0">
                <a:solidFill>
                  <a:srgbClr val="000000"/>
                </a:solidFill>
                <a:effectLst/>
                <a:latin typeface="Alegreya Sans (Headings)"/>
              </a:rPr>
              <a:t> story is one of millions</a:t>
            </a:r>
          </a:p>
          <a:p>
            <a:endParaRPr lang="en-US" sz="3000" dirty="0">
              <a:solidFill>
                <a:srgbClr val="000000"/>
              </a:solidFill>
              <a:latin typeface="Alegreya Sans (Headings)"/>
            </a:endParaRPr>
          </a:p>
          <a:p>
            <a:r>
              <a:rPr lang="en-US" sz="3000" dirty="0">
                <a:solidFill>
                  <a:srgbClr val="000000"/>
                </a:solidFill>
                <a:latin typeface="Alegreya Sans (Headings)"/>
              </a:rPr>
              <a:t>This year marks 30 years of Fairtrade sales in the UK</a:t>
            </a:r>
          </a:p>
          <a:p>
            <a:endParaRPr lang="en-US" sz="3000" dirty="0">
              <a:solidFill>
                <a:srgbClr val="000000"/>
              </a:solidFill>
              <a:latin typeface="Alegreya Sans (Headings)"/>
            </a:endParaRPr>
          </a:p>
          <a:p>
            <a:r>
              <a:rPr lang="en-US" sz="3000" dirty="0">
                <a:solidFill>
                  <a:srgbClr val="000000"/>
                </a:solidFill>
                <a:latin typeface="Alegreya Sans (Headings)"/>
              </a:rPr>
              <a:t>The huge growth in Fairtrade sales in that time also means a huge growth in Fairtrade impact</a:t>
            </a:r>
            <a:endParaRPr lang="en-GB" sz="3000" dirty="0">
              <a:latin typeface="Alegreya Sans (Headings)"/>
            </a:endParaRPr>
          </a:p>
        </p:txBody>
      </p:sp>
    </p:spTree>
    <p:extLst>
      <p:ext uri="{BB962C8B-B14F-4D97-AF65-F5344CB8AC3E}">
        <p14:creationId xmlns:p14="http://schemas.microsoft.com/office/powerpoint/2010/main" val="2724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0F57FC-69B8-5A18-E489-5938C8D2FC67}"/>
              </a:ext>
            </a:extLst>
          </p:cNvPr>
          <p:cNvPicPr>
            <a:picLocks noChangeAspect="1"/>
          </p:cNvPicPr>
          <p:nvPr/>
        </p:nvPicPr>
        <p:blipFill>
          <a:blip r:embed="rId3"/>
          <a:stretch>
            <a:fillRect/>
          </a:stretch>
        </p:blipFill>
        <p:spPr>
          <a:xfrm>
            <a:off x="3202477" y="-100208"/>
            <a:ext cx="8989523" cy="2584881"/>
          </a:xfrm>
          <a:prstGeom prst="rect">
            <a:avLst/>
          </a:prstGeom>
        </p:spPr>
      </p:pic>
      <p:pic>
        <p:nvPicPr>
          <p:cNvPr id="5" name="Picture 4">
            <a:extLst>
              <a:ext uri="{FF2B5EF4-FFF2-40B4-BE49-F238E27FC236}">
                <a16:creationId xmlns:a16="http://schemas.microsoft.com/office/drawing/2014/main" id="{3193208B-A822-EC15-6597-26549FC36DE7}"/>
              </a:ext>
            </a:extLst>
          </p:cNvPr>
          <p:cNvPicPr>
            <a:picLocks noChangeAspect="1"/>
          </p:cNvPicPr>
          <p:nvPr/>
        </p:nvPicPr>
        <p:blipFill>
          <a:blip r:embed="rId4"/>
          <a:stretch>
            <a:fillRect/>
          </a:stretch>
        </p:blipFill>
        <p:spPr>
          <a:xfrm>
            <a:off x="0" y="3084296"/>
            <a:ext cx="5433882" cy="3772394"/>
          </a:xfrm>
          <a:prstGeom prst="rect">
            <a:avLst/>
          </a:prstGeom>
        </p:spPr>
      </p:pic>
      <p:pic>
        <p:nvPicPr>
          <p:cNvPr id="7" name="Picture 6">
            <a:extLst>
              <a:ext uri="{FF2B5EF4-FFF2-40B4-BE49-F238E27FC236}">
                <a16:creationId xmlns:a16="http://schemas.microsoft.com/office/drawing/2014/main" id="{36719322-A51F-DBA4-359C-6884D3E0BFD1}"/>
              </a:ext>
            </a:extLst>
          </p:cNvPr>
          <p:cNvPicPr>
            <a:picLocks noChangeAspect="1"/>
          </p:cNvPicPr>
          <p:nvPr/>
        </p:nvPicPr>
        <p:blipFill>
          <a:blip r:embed="rId5"/>
          <a:stretch>
            <a:fillRect/>
          </a:stretch>
        </p:blipFill>
        <p:spPr>
          <a:xfrm>
            <a:off x="6688159" y="3084296"/>
            <a:ext cx="5503841" cy="3773704"/>
          </a:xfrm>
          <a:prstGeom prst="rect">
            <a:avLst/>
          </a:prstGeom>
        </p:spPr>
      </p:pic>
      <p:sp>
        <p:nvSpPr>
          <p:cNvPr id="11" name="TextBox 10">
            <a:extLst>
              <a:ext uri="{FF2B5EF4-FFF2-40B4-BE49-F238E27FC236}">
                <a16:creationId xmlns:a16="http://schemas.microsoft.com/office/drawing/2014/main" id="{74005449-3901-0CAD-E732-A6EBF0311116}"/>
              </a:ext>
            </a:extLst>
          </p:cNvPr>
          <p:cNvSpPr txBox="1"/>
          <p:nvPr/>
        </p:nvSpPr>
        <p:spPr>
          <a:xfrm>
            <a:off x="112734" y="651353"/>
            <a:ext cx="2931091" cy="1569660"/>
          </a:xfrm>
          <a:prstGeom prst="rect">
            <a:avLst/>
          </a:prstGeom>
          <a:noFill/>
        </p:spPr>
        <p:txBody>
          <a:bodyPr wrap="square" rtlCol="0">
            <a:spAutoFit/>
          </a:bodyPr>
          <a:lstStyle/>
          <a:p>
            <a:r>
              <a:rPr lang="en-US" sz="3200" dirty="0"/>
              <a:t>30 years of Fairtrade in numbers</a:t>
            </a:r>
            <a:endParaRPr lang="en-GB" sz="3200" dirty="0"/>
          </a:p>
        </p:txBody>
      </p:sp>
    </p:spTree>
    <p:extLst>
      <p:ext uri="{BB962C8B-B14F-4D97-AF65-F5344CB8AC3E}">
        <p14:creationId xmlns:p14="http://schemas.microsoft.com/office/powerpoint/2010/main" val="265371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4972499-CE96-CAB0-6EBB-99C4BAA15FBD}"/>
              </a:ext>
            </a:extLst>
          </p:cNvPr>
          <p:cNvPicPr>
            <a:picLocks noChangeAspect="1"/>
          </p:cNvPicPr>
          <p:nvPr/>
        </p:nvPicPr>
        <p:blipFill>
          <a:blip r:embed="rId3"/>
          <a:stretch>
            <a:fillRect/>
          </a:stretch>
        </p:blipFill>
        <p:spPr>
          <a:xfrm>
            <a:off x="780789" y="-56762"/>
            <a:ext cx="11273425" cy="6914762"/>
          </a:xfrm>
          <a:prstGeom prst="rect">
            <a:avLst/>
          </a:prstGeom>
        </p:spPr>
      </p:pic>
    </p:spTree>
    <p:extLst>
      <p:ext uri="{BB962C8B-B14F-4D97-AF65-F5344CB8AC3E}">
        <p14:creationId xmlns:p14="http://schemas.microsoft.com/office/powerpoint/2010/main" val="38752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F4865B-8688-588C-D06C-25FC86EBDDFA}"/>
              </a:ext>
            </a:extLst>
          </p:cNvPr>
          <p:cNvSpPr txBox="1"/>
          <p:nvPr/>
        </p:nvSpPr>
        <p:spPr>
          <a:xfrm>
            <a:off x="0" y="-112739"/>
            <a:ext cx="11198266" cy="553998"/>
          </a:xfrm>
          <a:prstGeom prst="rect">
            <a:avLst/>
          </a:prstGeom>
          <a:noFill/>
        </p:spPr>
        <p:txBody>
          <a:bodyPr wrap="square">
            <a:spAutoFit/>
          </a:bodyPr>
          <a:lstStyle/>
          <a:p>
            <a:r>
              <a:rPr lang="en-US" sz="3000" b="1" i="0" dirty="0">
                <a:solidFill>
                  <a:srgbClr val="000000"/>
                </a:solidFill>
                <a:effectLst/>
                <a:latin typeface="Alegreya Sans (Headings)"/>
              </a:rPr>
              <a:t>Behind every number is a story like </a:t>
            </a:r>
            <a:r>
              <a:rPr lang="en-US" sz="3000" b="1" i="0" dirty="0" err="1">
                <a:solidFill>
                  <a:srgbClr val="000000"/>
                </a:solidFill>
                <a:effectLst/>
                <a:latin typeface="Alegreya Sans (Headings)"/>
              </a:rPr>
              <a:t>Dabilla’s</a:t>
            </a:r>
            <a:endParaRPr lang="en-US" sz="3000" b="1" i="0" dirty="0">
              <a:solidFill>
                <a:srgbClr val="000000"/>
              </a:solidFill>
              <a:effectLst/>
              <a:latin typeface="Alegreya Sans (Headings)"/>
            </a:endParaRPr>
          </a:p>
        </p:txBody>
      </p:sp>
      <p:pic>
        <p:nvPicPr>
          <p:cNvPr id="2050" name="Picture 2" descr="A person holding shells in her hands&#10;&#10;Description automatically generated">
            <a:extLst>
              <a:ext uri="{FF2B5EF4-FFF2-40B4-BE49-F238E27FC236}">
                <a16:creationId xmlns:a16="http://schemas.microsoft.com/office/drawing/2014/main" id="{B4637340-D3CF-47CD-A3E1-62025BF3A0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01" y="1148903"/>
            <a:ext cx="4150423" cy="27708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DFAC75B-B3BB-031F-7874-408510FB9947}"/>
              </a:ext>
            </a:extLst>
          </p:cNvPr>
          <p:cNvSpPr txBox="1"/>
          <p:nvPr/>
        </p:nvSpPr>
        <p:spPr>
          <a:xfrm>
            <a:off x="0" y="4511979"/>
            <a:ext cx="4150423" cy="2031325"/>
          </a:xfrm>
          <a:prstGeom prst="rect">
            <a:avLst/>
          </a:prstGeom>
          <a:solidFill>
            <a:schemeClr val="accent2"/>
          </a:solidFill>
        </p:spPr>
        <p:txBody>
          <a:bodyPr wrap="square">
            <a:spAutoFit/>
          </a:bodyPr>
          <a:lstStyle/>
          <a:p>
            <a:r>
              <a:rPr lang="en-US" dirty="0"/>
              <a:t>“Fairtrade has changed my life. Indeed, in a crisis situation, I have an inflow of money for my needs instead of taking credits.”</a:t>
            </a:r>
          </a:p>
          <a:p>
            <a:endParaRPr lang="en-US" dirty="0"/>
          </a:p>
          <a:p>
            <a:r>
              <a:rPr lang="en-GB" dirty="0"/>
              <a:t>Kouassi </a:t>
            </a:r>
            <a:r>
              <a:rPr lang="en-GB" dirty="0" err="1"/>
              <a:t>Affoué</a:t>
            </a:r>
            <a:r>
              <a:rPr lang="en-GB" dirty="0"/>
              <a:t> </a:t>
            </a:r>
            <a:r>
              <a:rPr lang="en-GB" dirty="0" err="1"/>
              <a:t>Angèle</a:t>
            </a:r>
            <a:r>
              <a:rPr lang="en-GB" dirty="0"/>
              <a:t> </a:t>
            </a:r>
            <a:r>
              <a:rPr lang="en-US" dirty="0"/>
              <a:t>, Fairtrade Cocoa Farmer, Côte d’Ivoire</a:t>
            </a:r>
            <a:endParaRPr lang="en-GB" dirty="0"/>
          </a:p>
        </p:txBody>
      </p:sp>
      <p:pic>
        <p:nvPicPr>
          <p:cNvPr id="2052" name="Picture 4" descr="A person standing in a room with shelves and buckets&#10;&#10;Description automatically generated">
            <a:extLst>
              <a:ext uri="{FF2B5EF4-FFF2-40B4-BE49-F238E27FC236}">
                <a16:creationId xmlns:a16="http://schemas.microsoft.com/office/drawing/2014/main" id="{16387148-F40C-5B8B-9FF7-9FB2ECBF73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1677" y="737366"/>
            <a:ext cx="3224148" cy="377461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0795EAD-9187-970D-34F0-58A45B7E3A71}"/>
              </a:ext>
            </a:extLst>
          </p:cNvPr>
          <p:cNvSpPr txBox="1"/>
          <p:nvPr/>
        </p:nvSpPr>
        <p:spPr>
          <a:xfrm>
            <a:off x="4391677" y="4511979"/>
            <a:ext cx="3224148" cy="2308324"/>
          </a:xfrm>
          <a:prstGeom prst="rect">
            <a:avLst/>
          </a:prstGeom>
          <a:solidFill>
            <a:srgbClr val="00B0F0"/>
          </a:solidFill>
        </p:spPr>
        <p:txBody>
          <a:bodyPr wrap="square">
            <a:spAutoFit/>
          </a:bodyPr>
          <a:lstStyle/>
          <a:p>
            <a:r>
              <a:rPr lang="en-US" dirty="0"/>
              <a:t>The cooperative, through the premium, has its own nursery. We do a mapping of the species that are at risk of extinction…[and] several springs have recovered.” </a:t>
            </a:r>
          </a:p>
          <a:p>
            <a:r>
              <a:rPr lang="en-US" dirty="0"/>
              <a:t>Eliezer Reis Jorge, Fairtrade Coffee Farmer, Brazil</a:t>
            </a:r>
          </a:p>
        </p:txBody>
      </p:sp>
      <p:pic>
        <p:nvPicPr>
          <p:cNvPr id="2054" name="Picture 6" descr="A person standing in front of a wall of sacks&#10;&#10;Description automatically generated">
            <a:extLst>
              <a:ext uri="{FF2B5EF4-FFF2-40B4-BE49-F238E27FC236}">
                <a16:creationId xmlns:a16="http://schemas.microsoft.com/office/drawing/2014/main" id="{1CF013ED-A371-B874-07ED-8553413115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2530" y="1148903"/>
            <a:ext cx="3875243" cy="258499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AA0E390-BCE8-BAAB-615D-0C26ABA14197}"/>
              </a:ext>
            </a:extLst>
          </p:cNvPr>
          <p:cNvSpPr txBox="1"/>
          <p:nvPr/>
        </p:nvSpPr>
        <p:spPr>
          <a:xfrm>
            <a:off x="7912530" y="3919765"/>
            <a:ext cx="3986147" cy="2585323"/>
          </a:xfrm>
          <a:prstGeom prst="rect">
            <a:avLst/>
          </a:prstGeom>
          <a:solidFill>
            <a:srgbClr val="CCFF66"/>
          </a:solidFill>
        </p:spPr>
        <p:txBody>
          <a:bodyPr wrap="square">
            <a:spAutoFit/>
          </a:bodyPr>
          <a:lstStyle/>
          <a:p>
            <a:r>
              <a:rPr lang="en-US" dirty="0"/>
              <a:t>“We have been able to build a school, accommodation for teachers of the school. We have renovated the hospital… all of this with the Fairtrade Premium. Without Fairtrade we wouldn’t be in this position.”  </a:t>
            </a:r>
          </a:p>
          <a:p>
            <a:r>
              <a:rPr lang="en-US" dirty="0" err="1"/>
              <a:t>Bengaly</a:t>
            </a:r>
            <a:r>
              <a:rPr lang="en-US" dirty="0"/>
              <a:t> </a:t>
            </a:r>
            <a:r>
              <a:rPr lang="en-US" dirty="0" err="1"/>
              <a:t>Bourama</a:t>
            </a:r>
            <a:r>
              <a:rPr lang="en-US" dirty="0"/>
              <a:t>, Fairtrade Cocoa Farmer, Côte d’Ivoire</a:t>
            </a:r>
          </a:p>
        </p:txBody>
      </p:sp>
    </p:spTree>
    <p:extLst>
      <p:ext uri="{BB962C8B-B14F-4D97-AF65-F5344CB8AC3E}">
        <p14:creationId xmlns:p14="http://schemas.microsoft.com/office/powerpoint/2010/main" val="326099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F4865B-8688-588C-D06C-25FC86EBDDFA}"/>
              </a:ext>
            </a:extLst>
          </p:cNvPr>
          <p:cNvSpPr txBox="1"/>
          <p:nvPr/>
        </p:nvSpPr>
        <p:spPr>
          <a:xfrm>
            <a:off x="839246" y="995405"/>
            <a:ext cx="10133554" cy="1938992"/>
          </a:xfrm>
          <a:prstGeom prst="rect">
            <a:avLst/>
          </a:prstGeom>
          <a:noFill/>
        </p:spPr>
        <p:txBody>
          <a:bodyPr wrap="square">
            <a:spAutoFit/>
          </a:bodyPr>
          <a:lstStyle/>
          <a:p>
            <a:r>
              <a:rPr lang="en-US" sz="3000" b="1" i="0" dirty="0">
                <a:solidFill>
                  <a:srgbClr val="000000"/>
                </a:solidFill>
                <a:effectLst/>
                <a:latin typeface="Alegreya Sans (Headings)"/>
              </a:rPr>
              <a:t>Want to be the change by backing farmers like this?</a:t>
            </a:r>
          </a:p>
          <a:p>
            <a:endParaRPr lang="en-US" sz="3000" b="1" dirty="0">
              <a:solidFill>
                <a:srgbClr val="000000"/>
              </a:solidFill>
              <a:latin typeface="Alegreya Sans (Headings)"/>
            </a:endParaRPr>
          </a:p>
          <a:p>
            <a:r>
              <a:rPr lang="en-US" sz="3000" b="1" i="0" dirty="0">
                <a:solidFill>
                  <a:srgbClr val="000000"/>
                </a:solidFill>
                <a:effectLst/>
                <a:latin typeface="Alegreya Sans (Headings)"/>
              </a:rPr>
              <a:t>Here’s how to do it…</a:t>
            </a:r>
          </a:p>
          <a:p>
            <a:endParaRPr lang="en-US" sz="3000" dirty="0">
              <a:solidFill>
                <a:srgbClr val="000000"/>
              </a:solidFill>
              <a:latin typeface="Alegreya Sans (Headings)"/>
            </a:endParaRPr>
          </a:p>
        </p:txBody>
      </p:sp>
    </p:spTree>
    <p:extLst>
      <p:ext uri="{BB962C8B-B14F-4D97-AF65-F5344CB8AC3E}">
        <p14:creationId xmlns:p14="http://schemas.microsoft.com/office/powerpoint/2010/main" val="299939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Future is Fair colour palette">
      <a:dk1>
        <a:sysClr val="windowText" lastClr="000000"/>
      </a:dk1>
      <a:lt1>
        <a:sysClr val="window" lastClr="FFFFFF"/>
      </a:lt1>
      <a:dk2>
        <a:srgbClr val="9CA399"/>
      </a:dk2>
      <a:lt2>
        <a:srgbClr val="DADADA"/>
      </a:lt2>
      <a:accent1>
        <a:srgbClr val="0FC0FC"/>
      </a:accent1>
      <a:accent2>
        <a:srgbClr val="D4FF47"/>
      </a:accent2>
      <a:accent3>
        <a:srgbClr val="001B6E"/>
      </a:accent3>
      <a:accent4>
        <a:srgbClr val="FF8000"/>
      </a:accent4>
      <a:accent5>
        <a:srgbClr val="FF4571"/>
      </a:accent5>
      <a:accent6>
        <a:srgbClr val="7B1DAB"/>
      </a:accent6>
      <a:hlink>
        <a:srgbClr val="0563C1"/>
      </a:hlink>
      <a:folHlink>
        <a:srgbClr val="7B1DAB"/>
      </a:folHlink>
    </a:clrScheme>
    <a:fontScheme name="Fairtrade">
      <a:majorFont>
        <a:latin typeface="Alegreya Sans"/>
        <a:ea typeface=""/>
        <a:cs typeface=""/>
      </a:majorFont>
      <a:minorFont>
        <a:latin typeface="Exo 2"/>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BF681E413726C4A945780D9021AA934" ma:contentTypeVersion="18" ma:contentTypeDescription="Create a new document." ma:contentTypeScope="" ma:versionID="6ea31825123b8b234f0d7cb6d94280ba">
  <xsd:schema xmlns:xsd="http://www.w3.org/2001/XMLSchema" xmlns:xs="http://www.w3.org/2001/XMLSchema" xmlns:p="http://schemas.microsoft.com/office/2006/metadata/properties" xmlns:ns2="79816dc2-6a55-4f87-a53d-c9ff036f58e3" xmlns:ns3="0c6b6653-4e07-4b37-96e1-f59bcad85032" targetNamespace="http://schemas.microsoft.com/office/2006/metadata/properties" ma:root="true" ma:fieldsID="3b4fde7c303180f768c9e19ef133e339" ns2:_="" ns3:_="">
    <xsd:import namespace="79816dc2-6a55-4f87-a53d-c9ff036f58e3"/>
    <xsd:import namespace="0c6b6653-4e07-4b37-96e1-f59bcad8503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816dc2-6a55-4f87-a53d-c9ff036f58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aac5b8f-eef4-4bcc-9755-3d47f8a28bf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c6b6653-4e07-4b37-96e1-f59bcad8503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26383ab-c474-4405-ac6e-4b6899357313}" ma:internalName="TaxCatchAll" ma:showField="CatchAllData" ma:web="0c6b6653-4e07-4b37-96e1-f59bcad8503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9816dc2-6a55-4f87-a53d-c9ff036f58e3">
      <Terms xmlns="http://schemas.microsoft.com/office/infopath/2007/PartnerControls"/>
    </lcf76f155ced4ddcb4097134ff3c332f>
    <TaxCatchAll xmlns="0c6b6653-4e07-4b37-96e1-f59bcad85032" xsi:nil="true"/>
  </documentManagement>
</p:properties>
</file>

<file path=customXml/itemProps1.xml><?xml version="1.0" encoding="utf-8"?>
<ds:datastoreItem xmlns:ds="http://schemas.openxmlformats.org/officeDocument/2006/customXml" ds:itemID="{E435974B-B7B9-4765-8726-9FC1805C03A4}">
  <ds:schemaRefs>
    <ds:schemaRef ds:uri="http://schemas.microsoft.com/sharepoint/v3/contenttype/forms"/>
  </ds:schemaRefs>
</ds:datastoreItem>
</file>

<file path=customXml/itemProps2.xml><?xml version="1.0" encoding="utf-8"?>
<ds:datastoreItem xmlns:ds="http://schemas.openxmlformats.org/officeDocument/2006/customXml" ds:itemID="{ACD73727-05DF-489D-BAE3-2776A3AE24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816dc2-6a55-4f87-a53d-c9ff036f58e3"/>
    <ds:schemaRef ds:uri="0c6b6653-4e07-4b37-96e1-f59bcad850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BE60BA-5AED-4616-922D-5B644E90E544}">
  <ds:schemaRefs>
    <ds:schemaRef ds:uri="79816dc2-6a55-4f87-a53d-c9ff036f58e3"/>
    <ds:schemaRef ds:uri="http://schemas.microsoft.com/office/2006/documentManagement/types"/>
    <ds:schemaRef ds:uri="http://purl.org/dc/elements/1.1/"/>
    <ds:schemaRef ds:uri="http://www.w3.org/XML/1998/namespace"/>
    <ds:schemaRef ds:uri="http://purl.org/dc/terms/"/>
    <ds:schemaRef ds:uri="0c6b6653-4e07-4b37-96e1-f59bcad85032"/>
    <ds:schemaRef ds:uri="http://schemas.microsoft.com/office/2006/metadata/properties"/>
    <ds:schemaRef ds:uri="http://purl.org/dc/dcmityp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0</TotalTime>
  <Words>2135</Words>
  <Application>Microsoft Office PowerPoint</Application>
  <PresentationFormat>Widescreen</PresentationFormat>
  <Paragraphs>149</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           Be the Change  Support Fairtrade today.  So farmers can build a fairer future</vt:lpstr>
      <vt:lpstr>3 ways to be the change with Fairtrade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being the  change!  Questions? hello@fairtrade.org.uk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the Change School assembly  Fairtrade Fortnight 2024</dc:title>
  <dc:creator>Elena Fernandez-Lee</dc:creator>
  <cp:lastModifiedBy>Stefan Donnelly</cp:lastModifiedBy>
  <cp:revision>19</cp:revision>
  <dcterms:created xsi:type="dcterms:W3CDTF">2024-08-22T09:28:55Z</dcterms:created>
  <dcterms:modified xsi:type="dcterms:W3CDTF">2024-09-12T09:42:14Z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0x010100FBF681E413726C4A945780D9021AA934</vt:lpwstr>
  </property>
  <property fmtid="{D5CDD505-2E9C-101B-9397-08002B2CF9AE}" pid="3" name="MediaServiceImageTags">
    <vt:lpwstr/>
  </property>
</Properties>
</file>