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734" r:id="rId5"/>
  </p:sldMasterIdLst>
  <p:notesMasterIdLst>
    <p:notesMasterId r:id="rId31"/>
  </p:notesMasterIdLst>
  <p:handoutMasterIdLst>
    <p:handoutMasterId r:id="rId32"/>
  </p:handoutMasterIdLst>
  <p:sldIdLst>
    <p:sldId id="256" r:id="rId6"/>
    <p:sldId id="391" r:id="rId7"/>
    <p:sldId id="385" r:id="rId8"/>
    <p:sldId id="398" r:id="rId9"/>
    <p:sldId id="267" r:id="rId10"/>
    <p:sldId id="392" r:id="rId11"/>
    <p:sldId id="399" r:id="rId12"/>
    <p:sldId id="400" r:id="rId13"/>
    <p:sldId id="393" r:id="rId14"/>
    <p:sldId id="317" r:id="rId15"/>
    <p:sldId id="383" r:id="rId16"/>
    <p:sldId id="401" r:id="rId17"/>
    <p:sldId id="395" r:id="rId18"/>
    <p:sldId id="402" r:id="rId19"/>
    <p:sldId id="406" r:id="rId20"/>
    <p:sldId id="407" r:id="rId21"/>
    <p:sldId id="394" r:id="rId22"/>
    <p:sldId id="404" r:id="rId23"/>
    <p:sldId id="405" r:id="rId24"/>
    <p:sldId id="396" r:id="rId25"/>
    <p:sldId id="377" r:id="rId26"/>
    <p:sldId id="635" r:id="rId27"/>
    <p:sldId id="636" r:id="rId28"/>
    <p:sldId id="637" r:id="rId29"/>
    <p:sldId id="291" r:id="rId30"/>
  </p:sldIdLst>
  <p:sldSz cx="12192000" cy="6858000"/>
  <p:notesSz cx="6858000" cy="9144000"/>
  <p:embeddedFontLst>
    <p:embeddedFont>
      <p:font typeface="Alegreya Sans" panose="00000500000000000000" pitchFamily="2" charset="0"/>
      <p:regular r:id="rId33"/>
      <p:bold r:id="rId34"/>
      <p:italic r:id="rId35"/>
      <p:boldItalic r:id="rId36"/>
    </p:embeddedFont>
    <p:embeddedFont>
      <p:font typeface="Alegreya Sans Black" panose="00000A00000000000000" pitchFamily="2" charset="0"/>
      <p:bold r:id="rId37"/>
      <p:boldItalic r:id="rId38"/>
    </p:embeddedFont>
    <p:embeddedFont>
      <p:font typeface="Calibri" panose="020F0502020204030204" pitchFamily="34" charset="0"/>
      <p:regular r:id="rId39"/>
      <p:bold r:id="rId40"/>
      <p:italic r:id="rId41"/>
      <p:boldItalic r:id="rId42"/>
    </p:embeddedFont>
    <p:embeddedFont>
      <p:font typeface="Exo 2" panose="00000500000000000000" pitchFamily="50" charset="0"/>
      <p:regular r:id="rId43"/>
      <p:bold r:id="rId44"/>
      <p:italic r:id="rId45"/>
      <p:boldItalic r:id="rId46"/>
    </p:embeddedFont>
  </p:embeddedFontLst>
  <p:defaultTex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p:defaultTextStyle>
  <p:extLst>
    <p:ext uri="{521415D9-36F7-43E2-AB2F-B90AF26B5E84}">
      <p14:sectionLst xmlns:p14="http://schemas.microsoft.com/office/powerpoint/2010/main">
        <p14:section name="Template Introduction" id="{5688C33E-9479-48F7-97D4-9B77379F3916}">
          <p14:sldIdLst/>
        </p14:section>
        <p14:section name="Template Slides" id="{332D5C40-B027-4235-8094-5F04C310F95D}">
          <p14:sldIdLst>
            <p14:sldId id="256"/>
            <p14:sldId id="391"/>
            <p14:sldId id="385"/>
            <p14:sldId id="398"/>
            <p14:sldId id="267"/>
            <p14:sldId id="392"/>
            <p14:sldId id="399"/>
            <p14:sldId id="400"/>
            <p14:sldId id="393"/>
            <p14:sldId id="317"/>
            <p14:sldId id="383"/>
            <p14:sldId id="401"/>
            <p14:sldId id="395"/>
            <p14:sldId id="402"/>
            <p14:sldId id="406"/>
            <p14:sldId id="407"/>
            <p14:sldId id="394"/>
            <p14:sldId id="404"/>
            <p14:sldId id="405"/>
            <p14:sldId id="396"/>
            <p14:sldId id="377"/>
            <p14:sldId id="635"/>
            <p14:sldId id="636"/>
            <p14:sldId id="637"/>
            <p14:sldId id="291"/>
          </p14:sldIdLst>
        </p14:section>
        <p14:section name="Extra Brand Resources" id="{F3D5D9C5-BFE8-496D-81B8-81522600F07A}">
          <p14:sldIdLst/>
        </p14:section>
        <p14:section name="Icons Library" id="{F375EB9F-1C5A-40F6-B222-31994BE42F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B76856-300E-B5A7-144C-A656D649CC7F}" name="Bridget Cuttell" initials="BC" userId="S::Bridget.Cuttell@fairtrade.org.uk::383414d1-f813-493d-bf36-24e333e6ec4d" providerId="AD"/>
  <p188:author id="{ADFF8F6E-A0FD-9148-AAF7-952351890831}" name="Jenny Tither" initials="JT" userId="S::jenny.tither@fairtrade.org.uk::b84575f9-ac49-48e0-b2ca-160fb2c40131" providerId="AD"/>
  <p188:author id="{8BED19E0-4518-A7E1-55A1-D2CC2D58AE04}" name="Nick Cowles" initials="NC" userId="S::Nicholas.Cowles@fairtrade.org.uk::bbfff643-1196-4f37-917a-c99dcf381a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stera" initials="et" lastIdx="8" clrIdx="0">
    <p:extLst>
      <p:ext uri="{19B8F6BF-5375-455C-9EA6-DF929625EA0E}">
        <p15:presenceInfo xmlns:p15="http://schemas.microsoft.com/office/powerpoint/2012/main" userId="este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FAD4"/>
    <a:srgbClr val="FFFFFF"/>
    <a:srgbClr val="AFC3FF"/>
    <a:srgbClr val="9CA399"/>
    <a:srgbClr val="DADADA"/>
    <a:srgbClr val="D3FF47"/>
    <a:srgbClr val="FFB5C6"/>
    <a:srgbClr val="FF4571"/>
    <a:srgbClr val="FF8FAA"/>
    <a:srgbClr val="D4F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46D8C-4CC7-C025-7FB5-4E9F48FC968B}" v="484" dt="2023-01-13T16:39:47.433"/>
    <p1510:client id="{49D61679-2693-4348-B9A3-C368F35FF101}" v="14" dt="2022-11-28T13:42:29.860"/>
    <p1510:client id="{4ED77F45-6C86-43A3-71FE-56C5CC5FB0A7}" v="8" dt="2022-11-28T14:50:23.240"/>
    <p1510:client id="{6B05372C-2450-2264-9E17-42904F6F2639}" v="205" dt="2023-02-01T12:10:44.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61" d="100"/>
          <a:sy n="61" d="100"/>
        </p:scale>
        <p:origin x="5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D76300-631E-BB1D-DC7A-5D48B24A8B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F37E9B0-989B-9AFC-60A8-BDBD61AD0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76F05A-CD10-419C-B907-ECDB841039DC}" type="datetimeFigureOut">
              <a:rPr lang="en-GB" smtClean="0"/>
              <a:t>01/02/2023</a:t>
            </a:fld>
            <a:endParaRPr lang="en-GB"/>
          </a:p>
        </p:txBody>
      </p:sp>
      <p:sp>
        <p:nvSpPr>
          <p:cNvPr id="4" name="Footer Placeholder 3">
            <a:extLst>
              <a:ext uri="{FF2B5EF4-FFF2-40B4-BE49-F238E27FC236}">
                <a16:creationId xmlns:a16="http://schemas.microsoft.com/office/drawing/2014/main" id="{0F57FBD3-9ACB-7E72-011A-7D3A726AA3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44AFAFB-6CB6-DB77-C1F8-25A3B08266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2EB637-8F45-4BE4-9A5F-C274089ECE96}" type="slidenum">
              <a:rPr lang="en-GB" smtClean="0"/>
              <a:t>‹#›</a:t>
            </a:fld>
            <a:endParaRPr lang="en-GB"/>
          </a:p>
        </p:txBody>
      </p:sp>
    </p:spTree>
    <p:extLst>
      <p:ext uri="{BB962C8B-B14F-4D97-AF65-F5344CB8AC3E}">
        <p14:creationId xmlns:p14="http://schemas.microsoft.com/office/powerpoint/2010/main" val="3222977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6A55B5-5634-402A-B0A0-4225984B71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212AA8C-BADE-4044-9B75-5A44B8FCF83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1D4BA26-D908-4BB7-8E1F-074A1CDBC77A}" type="datetimeFigureOut">
              <a:rPr lang="en-US"/>
              <a:pPr>
                <a:defRPr/>
              </a:pPr>
              <a:t>2/1/2023</a:t>
            </a:fld>
            <a:endParaRPr lang="en-US"/>
          </a:p>
        </p:txBody>
      </p:sp>
      <p:sp>
        <p:nvSpPr>
          <p:cNvPr id="4" name="Slide Image Placeholder 3">
            <a:extLst>
              <a:ext uri="{FF2B5EF4-FFF2-40B4-BE49-F238E27FC236}">
                <a16:creationId xmlns:a16="http://schemas.microsoft.com/office/drawing/2014/main" id="{73603908-BB12-41A4-AC06-C705019CEE6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A15A53B-ED75-4CAC-A914-606CBD990C3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7B26028-E9E1-4590-86E1-9CCC3809E14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959F4C5-6E32-408D-96E4-2C9A1F1A13F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61E726-9247-4B66-893B-8C85E1BD2FC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Photograph of banana farmer Roberto Gallo in La Noria, Piura, Peru. Photograph credit: </a:t>
            </a:r>
            <a:r>
              <a:rPr lang="en-GB" err="1"/>
              <a:t>Ángela</a:t>
            </a:r>
            <a:r>
              <a:rPr lang="en-GB"/>
              <a:t> Ponce, 2021.</a:t>
            </a:r>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1</a:t>
            </a:fld>
            <a:endParaRPr lang="en-US"/>
          </a:p>
        </p:txBody>
      </p:sp>
    </p:spTree>
    <p:extLst>
      <p:ext uri="{BB962C8B-B14F-4D97-AF65-F5344CB8AC3E}">
        <p14:creationId xmlns:p14="http://schemas.microsoft.com/office/powerpoint/2010/main" val="61844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So let’s end with three practical things you can do to take action </a:t>
            </a: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Choose Fairtrade whenever you can.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Choose to invest in the farmers doing amazing work to secure a sustainable future for food.</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Spread the word.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If more of us choose Fairtrade we can make an even bigger difference. Visit our social media channels, including Facebook, Twitter and Instagram, or sign up for emails by visiting fairtrade.org.uk/join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Make a Community Declaration of Solidarity.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In every single UK constituency, Fairtrade supporters have started a Community Declaration of Solidarity for farmers taking on the climate crisis. Visit Fairtrade.org.uk/</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ClimateJustice</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to join them today.</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22</a:t>
            </a:fld>
            <a:endParaRPr lang="en-US"/>
          </a:p>
        </p:txBody>
      </p:sp>
    </p:spTree>
    <p:extLst>
      <p:ext uri="{BB962C8B-B14F-4D97-AF65-F5344CB8AC3E}">
        <p14:creationId xmlns:p14="http://schemas.microsoft.com/office/powerpoint/2010/main" val="779615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So let’s end with three practical things you can do to take action </a:t>
            </a: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Choose Fairtrade whenever you can.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Choose to invest in the farmers doing amazing work to secure a sustainable future for food.</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Spread the word.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If more of us choose Fairtrade we can make an even bigger difference. Visit our social media channels, including Facebook, Twitter and Instagram, or sign up for emails by visiting fairtrade.org.uk/join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Make a Community Declaration of Solidarity.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In every single UK constituency, Fairtrade supporters have started a Community Declaration of Solidarity for farmers taking on the climate crisis. Visit Fairtrade.org.uk/</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ClimateJustice</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to join them today.</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23</a:t>
            </a:fld>
            <a:endParaRPr lang="en-US"/>
          </a:p>
        </p:txBody>
      </p:sp>
    </p:spTree>
    <p:extLst>
      <p:ext uri="{BB962C8B-B14F-4D97-AF65-F5344CB8AC3E}">
        <p14:creationId xmlns:p14="http://schemas.microsoft.com/office/powerpoint/2010/main" val="387264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Exo 2" panose="00000500000000000000" pitchFamily="50" charset="0"/>
                <a:ea typeface="Times New Roman" panose="02020603050405020304" pitchFamily="18" charset="0"/>
                <a:cs typeface="Times New Roman" panose="02020603050405020304" pitchFamily="18" charset="0"/>
              </a:rPr>
              <a:t>So let’s end with three practical things you can do to take action </a:t>
            </a:r>
          </a:p>
          <a:p>
            <a:pPr>
              <a:lnSpc>
                <a:spcPct val="107000"/>
              </a:lnSpc>
              <a:spcAft>
                <a:spcPts val="800"/>
              </a:spcAft>
            </a:pP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Choose Fairtrade whenever you can.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Choose to invest in the farmers doing amazing work to secure a sustainable future for food.</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Spread the word.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If more of us choose Fairtrade we can make an even bigger difference. Visit our social media channels, including Facebook, Twitter and Instagram, or sign up for emails by visiting fairtrade.org.uk/join </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dirty="0">
                <a:effectLst/>
                <a:latin typeface="Exo 2" panose="00000500000000000000" pitchFamily="50" charset="0"/>
                <a:ea typeface="Times New Roman" panose="02020603050405020304" pitchFamily="18" charset="0"/>
                <a:cs typeface="Times New Roman" panose="02020603050405020304" pitchFamily="18" charset="0"/>
              </a:rPr>
              <a:t>Make a Community Declaration of Solidarity. </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In every single UK constituency, Fairtrade supporters have started a Community Declaration of Solidarity for farmers taking on the climate crisis. Visit Fairtrade.org.uk/</a:t>
            </a:r>
            <a:r>
              <a:rPr lang="en-US" sz="1800" dirty="0" err="1">
                <a:effectLst/>
                <a:latin typeface="Exo 2" panose="00000500000000000000" pitchFamily="50" charset="0"/>
                <a:ea typeface="Times New Roman" panose="02020603050405020304" pitchFamily="18" charset="0"/>
                <a:cs typeface="Times New Roman" panose="02020603050405020304" pitchFamily="18" charset="0"/>
              </a:rPr>
              <a:t>ClimateJustice</a:t>
            </a:r>
            <a:r>
              <a:rPr lang="en-US" sz="1800" dirty="0">
                <a:effectLst/>
                <a:latin typeface="Exo 2" panose="00000500000000000000" pitchFamily="50" charset="0"/>
                <a:ea typeface="Times New Roman" panose="02020603050405020304" pitchFamily="18" charset="0"/>
                <a:cs typeface="Times New Roman" panose="02020603050405020304" pitchFamily="18" charset="0"/>
              </a:rPr>
              <a:t> to join them today.</a:t>
            </a:r>
            <a:endParaRPr lang="en-GB" sz="1800" dirty="0">
              <a:effectLst/>
              <a:latin typeface="Exo 2" panose="00000500000000000000" pitchFamily="50"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pPr>
                <a:defRPr/>
              </a:pPr>
              <a:t>24</a:t>
            </a:fld>
            <a:endParaRPr lang="en-US"/>
          </a:p>
        </p:txBody>
      </p:sp>
    </p:spTree>
    <p:extLst>
      <p:ext uri="{BB962C8B-B14F-4D97-AF65-F5344CB8AC3E}">
        <p14:creationId xmlns:p14="http://schemas.microsoft.com/office/powerpoint/2010/main" val="1102267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latin typeface="Exo 2" pitchFamily="2" charset="77"/>
            </a:endParaRPr>
          </a:p>
        </p:txBody>
      </p:sp>
    </p:spTree>
    <p:extLst>
      <p:ext uri="{BB962C8B-B14F-4D97-AF65-F5344CB8AC3E}">
        <p14:creationId xmlns:p14="http://schemas.microsoft.com/office/powerpoint/2010/main" val="4054327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1.xml"/><Relationship Id="rId6" Type="http://schemas.openxmlformats.org/officeDocument/2006/relationships/hyperlink" Target="https://www.linkedin.com/company/the-fairtrade-foundation/" TargetMode="Externa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1.xml"/><Relationship Id="rId6" Type="http://schemas.openxmlformats.org/officeDocument/2006/relationships/hyperlink" Target="https://www.linkedin.com/company/the-fairtrade-foundation/" TargetMode="Externa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hyperlink" Target="https://www.facebook.com/FairtradeFoundation/" TargetMode="External"/><Relationship Id="rId7" Type="http://schemas.openxmlformats.org/officeDocument/2006/relationships/hyperlink" Target="https://www.linkedin.com/company/the-fairtrade-foundation/" TargetMode="External"/><Relationship Id="rId12"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hyperlink" Target="https://www.youtube.com/user/Fairtradefoundation" TargetMode="External"/><Relationship Id="rId5" Type="http://schemas.openxmlformats.org/officeDocument/2006/relationships/hyperlink" Target="https://www.instagram.com/fairtradeuk/?hl=en"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FairtradeUK?ref_src=twsrc%5egoogle|twcamp%5eserp|twgr%5eauthor" TargetMode="Externa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hyperlink" Target="https://www.facebook.com/FairtradeFoundation/" TargetMode="External"/><Relationship Id="rId7" Type="http://schemas.openxmlformats.org/officeDocument/2006/relationships/hyperlink" Target="https://www.linkedin.com/company/the-fairtrade-foundation/" TargetMode="External"/><Relationship Id="rId12"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hyperlink" Target="https://www.youtube.com/user/Fairtradefoundation" TargetMode="External"/><Relationship Id="rId5" Type="http://schemas.openxmlformats.org/officeDocument/2006/relationships/hyperlink" Target="https://www.instagram.com/fairtradeuk/?hl=en"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FairtradeUK?ref_src=twsrc%5egoogle|twcamp%5eserp|twgr%5eauthor"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a:noFill/>
        </p:spPr>
        <p:txBody>
          <a:bodyPr anchor="b">
            <a:noAutofit/>
          </a:bodyPr>
          <a:lstStyle>
            <a:lvl1pPr>
              <a:defRPr sz="6600">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DEA82049-E3F8-402A-043C-0088662421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414620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AC948110-D9B0-F75E-506F-7EBDF54F7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5" name="Slide Number Placeholder 5">
            <a:extLst>
              <a:ext uri="{FF2B5EF4-FFF2-40B4-BE49-F238E27FC236}">
                <a16:creationId xmlns:a16="http://schemas.microsoft.com/office/drawing/2014/main" id="{6AFDE99B-708D-E5F2-6C06-A273251C893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78747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391401" y="1167606"/>
            <a:ext cx="9409198" cy="4522788"/>
          </a:xfrm>
        </p:spPr>
        <p:txBody>
          <a:bodyPr>
            <a:normAutofit/>
          </a:bodyPr>
          <a:lstStyle>
            <a:lvl1pPr marL="0" indent="0">
              <a:buSzPct val="60000"/>
              <a:buFont typeface="Arial" panose="020B0604020202020204" pitchFamily="34" charset="0"/>
              <a:buNone/>
              <a:defRPr sz="3200" b="1">
                <a:solidFill>
                  <a:schemeClr val="tx1"/>
                </a:solidFill>
                <a:latin typeface="Exo 2" panose="00000500000000000000" pitchFamily="50" charset="0"/>
              </a:defRPr>
            </a:lvl1pPr>
          </a:lstStyle>
          <a:p>
            <a:pPr lvl="0"/>
            <a:r>
              <a:rPr lang="en-US"/>
              <a:t>Click to edit text</a:t>
            </a:r>
          </a:p>
        </p:txBody>
      </p:sp>
      <p:pic>
        <p:nvPicPr>
          <p:cNvPr id="2" name="Picture 1" descr="Logo&#10;&#10;Description automatically generated">
            <a:extLst>
              <a:ext uri="{FF2B5EF4-FFF2-40B4-BE49-F238E27FC236}">
                <a16:creationId xmlns:a16="http://schemas.microsoft.com/office/drawing/2014/main" id="{14371ED8-9560-E701-0475-68C36074C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FFE2E3AF-3ED4-5804-D248-B348BE380FB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41381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199"/>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4933949" cy="3657600"/>
          </a:xfrm>
          <a:prstGeom prst="rect">
            <a:avLst/>
          </a:prstGeom>
          <a:noFill/>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BC45B6E7-6B9B-39F9-D74E-3F86A13D8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8" name="Slide Number Placeholder 5">
            <a:extLst>
              <a:ext uri="{FF2B5EF4-FFF2-40B4-BE49-F238E27FC236}">
                <a16:creationId xmlns:a16="http://schemas.microsoft.com/office/drawing/2014/main" id="{F50704F5-638A-A6F5-98B0-26268E2F1CB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35041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200"/>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6A524B62-BE0D-7FE1-1E7E-1A94D5673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9" name="Slide Number Placeholder 5">
            <a:extLst>
              <a:ext uri="{FF2B5EF4-FFF2-40B4-BE49-F238E27FC236}">
                <a16:creationId xmlns:a16="http://schemas.microsoft.com/office/drawing/2014/main" id="{25B0BFC6-A71E-EE00-6042-C845A8ABD67C}"/>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8643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1" name="Picture 10" descr="Logo&#10;&#10;Description automatically generated">
            <a:extLst>
              <a:ext uri="{FF2B5EF4-FFF2-40B4-BE49-F238E27FC236}">
                <a16:creationId xmlns:a16="http://schemas.microsoft.com/office/drawing/2014/main" id="{6189C8D9-4134-6912-5521-80D3C713C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FA6CA78-69E0-8F64-B1DD-FA24D3D2265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4696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a:extLst>
              <a:ext uri="{FF2B5EF4-FFF2-40B4-BE49-F238E27FC236}">
                <a16:creationId xmlns:a16="http://schemas.microsoft.com/office/drawing/2014/main" id="{39F7ACF7-7F66-A3A9-8362-13DE42CD55A0}"/>
              </a:ext>
            </a:extLst>
          </p:cNvPr>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itle 1">
            <a:extLst>
              <a:ext uri="{FF2B5EF4-FFF2-40B4-BE49-F238E27FC236}">
                <a16:creationId xmlns:a16="http://schemas.microsoft.com/office/drawing/2014/main" id="{8BA7048F-300C-5E05-56C0-0C8B226A44D7}"/>
              </a:ext>
            </a:extLst>
          </p:cNvPr>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2" name="Picture 11" descr="Logo&#10;&#10;Description automatically generated">
            <a:extLst>
              <a:ext uri="{FF2B5EF4-FFF2-40B4-BE49-F238E27FC236}">
                <a16:creationId xmlns:a16="http://schemas.microsoft.com/office/drawing/2014/main" id="{5962DAC2-D3B2-3592-B1B5-7FF147B771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47357C3-C345-80E8-B39C-5EE7F8EFE027}"/>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6814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pic>
        <p:nvPicPr>
          <p:cNvPr id="6" name="Picture 5" descr="Logo&#10;&#10;Description automatically generated">
            <a:extLst>
              <a:ext uri="{FF2B5EF4-FFF2-40B4-BE49-F238E27FC236}">
                <a16:creationId xmlns:a16="http://schemas.microsoft.com/office/drawing/2014/main" id="{D43C5D28-E540-EF38-687F-919388229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7" name="Slide Number Placeholder 5">
            <a:extLst>
              <a:ext uri="{FF2B5EF4-FFF2-40B4-BE49-F238E27FC236}">
                <a16:creationId xmlns:a16="http://schemas.microsoft.com/office/drawing/2014/main" id="{6286C7CB-1C92-D4B6-7A76-23BBBF99034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0723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noAutofit/>
          </a:bodyPr>
          <a:lstStyle>
            <a:lvl1pPr>
              <a:defRPr>
                <a:solidFill>
                  <a:schemeClr val="tx1"/>
                </a:solidFill>
              </a:defRPr>
            </a:lvl1pPr>
          </a:lstStyle>
          <a:p>
            <a:r>
              <a:rPr lang="en-US"/>
              <a:t>Click to edit title</a:t>
            </a:r>
          </a:p>
        </p:txBody>
      </p:sp>
      <p:pic>
        <p:nvPicPr>
          <p:cNvPr id="5" name="Picture 4" descr="Logo&#10;&#10;Description automatically generated">
            <a:extLst>
              <a:ext uri="{FF2B5EF4-FFF2-40B4-BE49-F238E27FC236}">
                <a16:creationId xmlns:a16="http://schemas.microsoft.com/office/drawing/2014/main" id="{6D3EEB6B-D2D1-F496-E0C6-4BB54101F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6" name="Slide Number Placeholder 5">
            <a:extLst>
              <a:ext uri="{FF2B5EF4-FFF2-40B4-BE49-F238E27FC236}">
                <a16:creationId xmlns:a16="http://schemas.microsoft.com/office/drawing/2014/main" id="{CBF6511F-4CEC-B121-B9C0-6A58E219E3A2}"/>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232538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3"/>
        <p:cNvGrpSpPr/>
        <p:nvPr/>
      </p:nvGrpSpPr>
      <p:grpSpPr>
        <a:xfrm>
          <a:off x="0" y="0"/>
          <a:ext cx="0" cy="0"/>
          <a:chOff x="0" y="0"/>
          <a:chExt cx="0" cy="0"/>
        </a:xfrm>
      </p:grpSpPr>
      <p:sp>
        <p:nvSpPr>
          <p:cNvPr id="15" name="Google Shape;15;p14"/>
          <p:cNvSpPr txBox="1">
            <a:spLocks noGrp="1"/>
          </p:cNvSpPr>
          <p:nvPr>
            <p:ph type="title"/>
          </p:nvPr>
        </p:nvSpPr>
        <p:spPr>
          <a:xfrm>
            <a:off x="685800" y="457200"/>
            <a:ext cx="9601200" cy="109728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pic>
        <p:nvPicPr>
          <p:cNvPr id="2" name="Picture 1" descr="Logo&#10;&#10;Description automatically generated">
            <a:extLst>
              <a:ext uri="{FF2B5EF4-FFF2-40B4-BE49-F238E27FC236}">
                <a16:creationId xmlns:a16="http://schemas.microsoft.com/office/drawing/2014/main" id="{98992EDB-0643-A0F4-466F-FF24F5703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BBB35F3E-835A-9B7E-37D4-58CF458A7FA8}"/>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05084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FT">
    <p:bg>
      <p:bgPr>
        <a:solidFill>
          <a:schemeClr val="accent1"/>
        </a:solidFill>
        <a:effectLst/>
      </p:bgPr>
    </p:bg>
    <p:spTree>
      <p:nvGrpSpPr>
        <p:cNvPr id="1" name=""/>
        <p:cNvGrpSpPr/>
        <p:nvPr/>
      </p:nvGrpSpPr>
      <p:grpSpPr>
        <a:xfrm>
          <a:off x="0" y="0"/>
          <a:ext cx="0" cy="0"/>
          <a:chOff x="0" y="0"/>
          <a:chExt cx="0" cy="0"/>
        </a:xfrm>
      </p:grpSpPr>
      <p:pic>
        <p:nvPicPr>
          <p:cNvPr id="10" name="Picture 9" title="Facebook icon">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11" name="Picture 10" title="Instagram icon">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12" name="Picture 11" title="Linkedin icon">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18" name="Picture 17" title="Twitter icon">
            <a:hlinkClick r:id="rId8"/>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19" name="Picture 18" title="Youtube icon">
            <a:hlinkClick r:id="rId10"/>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60E81C8-3D92-1BA0-E79A-0F3FFBC02A9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3" name="TextBox 2">
            <a:extLst>
              <a:ext uri="{FF2B5EF4-FFF2-40B4-BE49-F238E27FC236}">
                <a16:creationId xmlns:a16="http://schemas.microsoft.com/office/drawing/2014/main" id="{88E08883-539E-7E14-8EAE-1DF9165CE69F}"/>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12809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a:noFill/>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6" name="Picture 5" descr="Logo&#10;&#10;Description automatically generated">
            <a:extLst>
              <a:ext uri="{FF2B5EF4-FFF2-40B4-BE49-F238E27FC236}">
                <a16:creationId xmlns:a16="http://schemas.microsoft.com/office/drawing/2014/main" id="{1234DBAC-4BA1-040C-DDA4-3C3D4A4404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398219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End slide FT">
    <p:bg>
      <p:bgPr>
        <a:solidFill>
          <a:schemeClr val="accent2"/>
        </a:solidFill>
        <a:effectLst/>
      </p:bgPr>
    </p:bg>
    <p:spTree>
      <p:nvGrpSpPr>
        <p:cNvPr id="1" name=""/>
        <p:cNvGrpSpPr/>
        <p:nvPr/>
      </p:nvGrpSpPr>
      <p:grpSpPr>
        <a:xfrm>
          <a:off x="0" y="0"/>
          <a:ext cx="0" cy="0"/>
          <a:chOff x="0" y="0"/>
          <a:chExt cx="0" cy="0"/>
        </a:xfrm>
      </p:grpSpPr>
      <p:pic>
        <p:nvPicPr>
          <p:cNvPr id="3" name="Picture 2" title="Facebook icon">
            <a:hlinkClick r:id="rId2"/>
            <a:extLst>
              <a:ext uri="{FF2B5EF4-FFF2-40B4-BE49-F238E27FC236}">
                <a16:creationId xmlns:a16="http://schemas.microsoft.com/office/drawing/2014/main" id="{3C760D21-FFA7-AF7F-159A-F815C027A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4" name="Picture 3" title="Instagram icon">
            <a:hlinkClick r:id="rId4"/>
            <a:extLst>
              <a:ext uri="{FF2B5EF4-FFF2-40B4-BE49-F238E27FC236}">
                <a16:creationId xmlns:a16="http://schemas.microsoft.com/office/drawing/2014/main" id="{B4427101-BF35-4C89-09CB-74FCBE4B3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5" name="Picture 4" title="Linkedin icon">
            <a:hlinkClick r:id="rId6"/>
            <a:extLst>
              <a:ext uri="{FF2B5EF4-FFF2-40B4-BE49-F238E27FC236}">
                <a16:creationId xmlns:a16="http://schemas.microsoft.com/office/drawing/2014/main" id="{728A05F7-C123-1F67-8BF3-69BCF38773F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7" name="Picture 6" title="Twitter icon">
            <a:hlinkClick r:id="rId8"/>
            <a:extLst>
              <a:ext uri="{FF2B5EF4-FFF2-40B4-BE49-F238E27FC236}">
                <a16:creationId xmlns:a16="http://schemas.microsoft.com/office/drawing/2014/main" id="{5B9825D4-988C-BD67-825E-47F48C4F48D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8" name="Picture 7" title="Youtube icon">
            <a:hlinkClick r:id="rId10"/>
            <a:extLst>
              <a:ext uri="{FF2B5EF4-FFF2-40B4-BE49-F238E27FC236}">
                <a16:creationId xmlns:a16="http://schemas.microsoft.com/office/drawing/2014/main" id="{8DA2AA6B-DB17-3449-2305-40546BDCA31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6C83EC4D-CA2A-A975-D226-921E4A7329D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13" name="TextBox 12">
            <a:extLst>
              <a:ext uri="{FF2B5EF4-FFF2-40B4-BE49-F238E27FC236}">
                <a16:creationId xmlns:a16="http://schemas.microsoft.com/office/drawing/2014/main" id="{A962D1D3-8E64-541C-8408-097DA8712BF3}"/>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75498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DEA82049-E3F8-402A-043C-0088662421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4146206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solidFill>
            <a:schemeClr val="bg1"/>
          </a:solid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75000"/>
              <a:buFont typeface="Arial" panose="020B0604020202020204" pitchFamily="34" charset="0"/>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6" name="Picture 5" descr="Logo&#10;&#10;Description automatically generated">
            <a:extLst>
              <a:ext uri="{FF2B5EF4-FFF2-40B4-BE49-F238E27FC236}">
                <a16:creationId xmlns:a16="http://schemas.microsoft.com/office/drawing/2014/main" id="{1234DBAC-4BA1-040C-DDA4-3C3D4A4404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3982192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solidFill>
            <a:schemeClr val="bg1"/>
          </a:solid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75000"/>
              <a:buFont typeface="Arial" panose="020B0604020202020204" pitchFamily="34" charset="0"/>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C0D9A459-B482-29A2-CDCC-D45272914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2866186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solidFill>
            <a:schemeClr val="bg1"/>
          </a:solid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75000"/>
              <a:buFont typeface="Arial" panose="020B0604020202020204" pitchFamily="34" charset="0"/>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F05E487B-5991-7E4C-2F79-0D2BEEB5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2519239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vider slide 6">
    <p:spTree>
      <p:nvGrpSpPr>
        <p:cNvPr id="1" name=""/>
        <p:cNvGrpSpPr/>
        <p:nvPr/>
      </p:nvGrpSpPr>
      <p:grpSpPr>
        <a:xfrm>
          <a:off x="0" y="0"/>
          <a:ext cx="0" cy="0"/>
          <a:chOff x="0" y="0"/>
          <a:chExt cx="0" cy="0"/>
        </a:xfrm>
      </p:grpSpPr>
      <p:pic>
        <p:nvPicPr>
          <p:cNvPr id="9" name="Picture 8" descr="A picture containing tree, outdoor, blue&#10;&#10;Description automatically generated">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644" t="-103" b="103"/>
          <a:stretch/>
        </p:blipFill>
        <p:spPr>
          <a:xfrm>
            <a:off x="0" y="-7044"/>
            <a:ext cx="6924884" cy="6858000"/>
          </a:xfrm>
          <a:prstGeom prst="rect">
            <a:avLst/>
          </a:prstGeom>
        </p:spPr>
      </p:pic>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658053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7F74C12-FC51-93FA-5BCB-239263EAED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0257F61A-D846-EC11-6D25-687441DAD94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350449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ivider slide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41" t="185" r="29635" b="-185"/>
          <a:stretch/>
        </p:blipFill>
        <p:spPr>
          <a:xfrm>
            <a:off x="0" y="-7044"/>
            <a:ext cx="6924884" cy="6877744"/>
          </a:xfrm>
          <a:prstGeom prst="rect">
            <a:avLst/>
          </a:prstGeom>
        </p:spPr>
      </p:pic>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969CA240-310B-179F-53E0-FFCE5D2A89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3CE8DDB6-DB5A-14BA-F439-67DCB5F5A3E6}"/>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tx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662456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Divider slide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271" t="21241" r="16679" b="-227"/>
          <a:stretch/>
        </p:blipFill>
        <p:spPr>
          <a:xfrm>
            <a:off x="0" y="-7044"/>
            <a:ext cx="6924884" cy="6877744"/>
          </a:xfrm>
          <a:prstGeom prst="rect">
            <a:avLst/>
          </a:prstGeom>
        </p:spPr>
      </p:pic>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304826"/>
          </a:xfrm>
        </p:spPr>
        <p:txBody>
          <a:bodyPr/>
          <a:lstStyle>
            <a:lvl1pPr>
              <a:defRPr>
                <a:solidFill>
                  <a:schemeClr val="bg1"/>
                </a:solidFill>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0F2D712-5819-CF7D-0C92-B73B558F11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4" name="Slide Number Placeholder 5">
            <a:extLst>
              <a:ext uri="{FF2B5EF4-FFF2-40B4-BE49-F238E27FC236}">
                <a16:creationId xmlns:a16="http://schemas.microsoft.com/office/drawing/2014/main" id="{06A16ACA-D40B-3266-C658-59043CC7752A}"/>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bg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550414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815FA325-9BA9-8D70-3340-7968E8C8B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77"/>
          <a:stretch/>
        </p:blipFill>
        <p:spPr>
          <a:xfrm>
            <a:off x="508080" y="334578"/>
            <a:ext cx="1282219" cy="1149736"/>
          </a:xfrm>
          <a:prstGeom prst="rect">
            <a:avLst/>
          </a:prstGeom>
        </p:spPr>
      </p:pic>
    </p:spTree>
    <p:extLst>
      <p:ext uri="{BB962C8B-B14F-4D97-AF65-F5344CB8AC3E}">
        <p14:creationId xmlns:p14="http://schemas.microsoft.com/office/powerpoint/2010/main" val="507970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3" name="Text Placeholder 2"/>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3196A9D3-9D06-70C8-B126-AF73D58A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894977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C0D9A459-B482-29A2-CDCC-D45272914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286618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AC948110-D9B0-F75E-506F-7EBDF54F7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5" name="Slide Number Placeholder 5">
            <a:extLst>
              <a:ext uri="{FF2B5EF4-FFF2-40B4-BE49-F238E27FC236}">
                <a16:creationId xmlns:a16="http://schemas.microsoft.com/office/drawing/2014/main" id="{6AFDE99B-708D-E5F2-6C06-A273251C893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787474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391401" y="1167606"/>
            <a:ext cx="9409198" cy="4522788"/>
          </a:xfrm>
        </p:spPr>
        <p:txBody>
          <a:bodyPr>
            <a:normAutofit/>
          </a:bodyPr>
          <a:lstStyle>
            <a:lvl1pPr marL="0" indent="0">
              <a:buSzPct val="60000"/>
              <a:buFont typeface="Arial" panose="020B0604020202020204" pitchFamily="34" charset="0"/>
              <a:buNone/>
              <a:defRPr sz="3200" b="1">
                <a:solidFill>
                  <a:schemeClr val="tx1"/>
                </a:solidFill>
                <a:latin typeface="Exo 2" panose="00000500000000000000" pitchFamily="50" charset="0"/>
              </a:defRPr>
            </a:lvl1pPr>
          </a:lstStyle>
          <a:p>
            <a:pPr lvl="0"/>
            <a:r>
              <a:rPr lang="en-US"/>
              <a:t>Click to edit text</a:t>
            </a:r>
          </a:p>
        </p:txBody>
      </p:sp>
      <p:pic>
        <p:nvPicPr>
          <p:cNvPr id="2" name="Picture 1" descr="Logo&#10;&#10;Description automatically generated">
            <a:extLst>
              <a:ext uri="{FF2B5EF4-FFF2-40B4-BE49-F238E27FC236}">
                <a16:creationId xmlns:a16="http://schemas.microsoft.com/office/drawing/2014/main" id="{14371ED8-9560-E701-0475-68C36074C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FFE2E3AF-3ED4-5804-D248-B348BE380FB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413814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199"/>
            <a:ext cx="9601200" cy="914400"/>
          </a:xfrm>
          <a:prstGeom prst="rect">
            <a:avLst/>
          </a:prstGeom>
          <a:solidFill>
            <a:schemeClr val="bg1"/>
          </a:solid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4933949"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BC45B6E7-6B9B-39F9-D74E-3F86A13D8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8" name="Slide Number Placeholder 5">
            <a:extLst>
              <a:ext uri="{FF2B5EF4-FFF2-40B4-BE49-F238E27FC236}">
                <a16:creationId xmlns:a16="http://schemas.microsoft.com/office/drawing/2014/main" id="{F50704F5-638A-A6F5-98B0-26268E2F1CB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350411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200"/>
            <a:ext cx="9601200" cy="914400"/>
          </a:xfrm>
          <a:prstGeom prst="rect">
            <a:avLst/>
          </a:prstGeom>
          <a:solidFill>
            <a:schemeClr val="bg1"/>
          </a:solid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6A524B62-BE0D-7FE1-1E7E-1A94D5673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9" name="Slide Number Placeholder 5">
            <a:extLst>
              <a:ext uri="{FF2B5EF4-FFF2-40B4-BE49-F238E27FC236}">
                <a16:creationId xmlns:a16="http://schemas.microsoft.com/office/drawing/2014/main" id="{25B0BFC6-A71E-EE00-6042-C845A8ABD67C}"/>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864373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1" name="Picture 10" descr="Logo&#10;&#10;Description automatically generated">
            <a:extLst>
              <a:ext uri="{FF2B5EF4-FFF2-40B4-BE49-F238E27FC236}">
                <a16:creationId xmlns:a16="http://schemas.microsoft.com/office/drawing/2014/main" id="{6189C8D9-4134-6912-5521-80D3C713C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FA6CA78-69E0-8F64-B1DD-FA24D3D2265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46969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a:extLst>
              <a:ext uri="{FF2B5EF4-FFF2-40B4-BE49-F238E27FC236}">
                <a16:creationId xmlns:a16="http://schemas.microsoft.com/office/drawing/2014/main" id="{39F7ACF7-7F66-A3A9-8362-13DE42CD55A0}"/>
              </a:ext>
            </a:extLst>
          </p:cNvPr>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itle 1">
            <a:extLst>
              <a:ext uri="{FF2B5EF4-FFF2-40B4-BE49-F238E27FC236}">
                <a16:creationId xmlns:a16="http://schemas.microsoft.com/office/drawing/2014/main" id="{8BA7048F-300C-5E05-56C0-0C8B226A44D7}"/>
              </a:ext>
            </a:extLst>
          </p:cNvPr>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2" name="Picture 11" descr="Logo&#10;&#10;Description automatically generated">
            <a:extLst>
              <a:ext uri="{FF2B5EF4-FFF2-40B4-BE49-F238E27FC236}">
                <a16:creationId xmlns:a16="http://schemas.microsoft.com/office/drawing/2014/main" id="{5962DAC2-D3B2-3592-B1B5-7FF147B771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47357C3-C345-80E8-B39C-5EE7F8EFE027}"/>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68141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pic>
        <p:nvPicPr>
          <p:cNvPr id="6" name="Picture 5" descr="Logo&#10;&#10;Description automatically generated">
            <a:extLst>
              <a:ext uri="{FF2B5EF4-FFF2-40B4-BE49-F238E27FC236}">
                <a16:creationId xmlns:a16="http://schemas.microsoft.com/office/drawing/2014/main" id="{D43C5D28-E540-EF38-687F-919388229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7" name="Slide Number Placeholder 5">
            <a:extLst>
              <a:ext uri="{FF2B5EF4-FFF2-40B4-BE49-F238E27FC236}">
                <a16:creationId xmlns:a16="http://schemas.microsoft.com/office/drawing/2014/main" id="{6286C7CB-1C92-D4B6-7A76-23BBBF99034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07233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noAutofit/>
          </a:bodyPr>
          <a:lstStyle>
            <a:lvl1pPr>
              <a:defRPr>
                <a:solidFill>
                  <a:schemeClr val="tx1"/>
                </a:solidFill>
              </a:defRPr>
            </a:lvl1pPr>
          </a:lstStyle>
          <a:p>
            <a:r>
              <a:rPr lang="en-US"/>
              <a:t>Click to edit title</a:t>
            </a:r>
          </a:p>
        </p:txBody>
      </p:sp>
      <p:pic>
        <p:nvPicPr>
          <p:cNvPr id="5" name="Picture 4" descr="Logo&#10;&#10;Description automatically generated">
            <a:extLst>
              <a:ext uri="{FF2B5EF4-FFF2-40B4-BE49-F238E27FC236}">
                <a16:creationId xmlns:a16="http://schemas.microsoft.com/office/drawing/2014/main" id="{6D3EEB6B-D2D1-F496-E0C6-4BB54101F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6" name="Slide Number Placeholder 5">
            <a:extLst>
              <a:ext uri="{FF2B5EF4-FFF2-40B4-BE49-F238E27FC236}">
                <a16:creationId xmlns:a16="http://schemas.microsoft.com/office/drawing/2014/main" id="{CBF6511F-4CEC-B121-B9C0-6A58E219E3A2}"/>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23253854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FT">
    <p:bg>
      <p:bgPr>
        <a:solidFill>
          <a:schemeClr val="accent1"/>
        </a:solidFill>
        <a:effectLst/>
      </p:bgPr>
    </p:bg>
    <p:spTree>
      <p:nvGrpSpPr>
        <p:cNvPr id="1" name=""/>
        <p:cNvGrpSpPr/>
        <p:nvPr/>
      </p:nvGrpSpPr>
      <p:grpSpPr>
        <a:xfrm>
          <a:off x="0" y="0"/>
          <a:ext cx="0" cy="0"/>
          <a:chOff x="0" y="0"/>
          <a:chExt cx="0" cy="0"/>
        </a:xfrm>
      </p:grpSpPr>
      <p:pic>
        <p:nvPicPr>
          <p:cNvPr id="2" name="Picture 1" descr="Fairtrade.org.uk&#10;Tel: +44 (0) 20 7 405 5942&#10;Email: Commercial@Fairtrade.org.uk" title="Contact details"/>
          <p:cNvPicPr>
            <a:picLocks noChangeAspect="1"/>
          </p:cNvPicPr>
          <p:nvPr userDrawn="1"/>
        </p:nvPicPr>
        <p:blipFill>
          <a:blip r:embed="rId2"/>
          <a:stretch>
            <a:fillRect/>
          </a:stretch>
        </p:blipFill>
        <p:spPr>
          <a:xfrm>
            <a:off x="8593122" y="3216957"/>
            <a:ext cx="3468925" cy="2792210"/>
          </a:xfrm>
          <a:prstGeom prst="rect">
            <a:avLst/>
          </a:prstGeom>
        </p:spPr>
      </p:pic>
      <p:pic>
        <p:nvPicPr>
          <p:cNvPr id="10" name="Picture 9" title="Facebook icon">
            <a:hlinkClick r:id="rId3"/>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8847" y="6122293"/>
            <a:ext cx="406407" cy="406407"/>
          </a:xfrm>
          <a:prstGeom prst="rect">
            <a:avLst/>
          </a:prstGeom>
        </p:spPr>
      </p:pic>
      <p:pic>
        <p:nvPicPr>
          <p:cNvPr id="11" name="Picture 10" title="Instagram icon">
            <a:hlinkClick r:id="rId5"/>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63428" y="6178140"/>
            <a:ext cx="413160" cy="413160"/>
          </a:xfrm>
          <a:prstGeom prst="rect">
            <a:avLst/>
          </a:prstGeom>
        </p:spPr>
      </p:pic>
      <p:pic>
        <p:nvPicPr>
          <p:cNvPr id="12" name="Picture 11" title="Linkedin icon">
            <a:hlinkClick r:id="rId7"/>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24762" y="6259892"/>
            <a:ext cx="261307" cy="249656"/>
          </a:xfrm>
          <a:prstGeom prst="rect">
            <a:avLst/>
          </a:prstGeom>
        </p:spPr>
      </p:pic>
      <p:pic>
        <p:nvPicPr>
          <p:cNvPr id="18" name="Picture 17" title="Twitter icon">
            <a:hlinkClick r:id="rId9"/>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34245" y="6240742"/>
            <a:ext cx="340019" cy="287956"/>
          </a:xfrm>
          <a:prstGeom prst="rect">
            <a:avLst/>
          </a:prstGeom>
        </p:spPr>
      </p:pic>
      <p:pic>
        <p:nvPicPr>
          <p:cNvPr id="19" name="Picture 18" title="Youtube icon">
            <a:hlinkClick r:id="rId11"/>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22436" y="6253356"/>
            <a:ext cx="380808" cy="26272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60E81C8-3D92-1BA0-E79A-0F3FFBC02A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982276"/>
            <a:ext cx="3258867" cy="1943100"/>
          </a:xfrm>
          <a:prstGeom prst="rect">
            <a:avLst/>
          </a:prstGeom>
        </p:spPr>
      </p:pic>
    </p:spTree>
    <p:extLst>
      <p:ext uri="{BB962C8B-B14F-4D97-AF65-F5344CB8AC3E}">
        <p14:creationId xmlns:p14="http://schemas.microsoft.com/office/powerpoint/2010/main" val="1280992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End slide FT">
    <p:bg>
      <p:bgPr>
        <a:solidFill>
          <a:schemeClr val="accent2"/>
        </a:solidFill>
        <a:effectLst/>
      </p:bgPr>
    </p:bg>
    <p:spTree>
      <p:nvGrpSpPr>
        <p:cNvPr id="1" name=""/>
        <p:cNvGrpSpPr/>
        <p:nvPr/>
      </p:nvGrpSpPr>
      <p:grpSpPr>
        <a:xfrm>
          <a:off x="0" y="0"/>
          <a:ext cx="0" cy="0"/>
          <a:chOff x="0" y="0"/>
          <a:chExt cx="0" cy="0"/>
        </a:xfrm>
      </p:grpSpPr>
      <p:pic>
        <p:nvPicPr>
          <p:cNvPr id="2" name="Picture 1" descr="Fairtrade.org.uk&#10;Tel: +44 (0) 20 7 405 5942&#10;Email: Commercial@Fairtrade.org.uk" title="Contact details"/>
          <p:cNvPicPr>
            <a:picLocks noChangeAspect="1"/>
          </p:cNvPicPr>
          <p:nvPr userDrawn="1"/>
        </p:nvPicPr>
        <p:blipFill>
          <a:blip r:embed="rId2"/>
          <a:stretch>
            <a:fillRect/>
          </a:stretch>
        </p:blipFill>
        <p:spPr>
          <a:xfrm>
            <a:off x="8593122" y="3216957"/>
            <a:ext cx="3468925" cy="2792210"/>
          </a:xfrm>
          <a:prstGeom prst="rect">
            <a:avLst/>
          </a:prstGeom>
        </p:spPr>
      </p:pic>
      <p:pic>
        <p:nvPicPr>
          <p:cNvPr id="10" name="Picture 9" title="Facebook icon">
            <a:hlinkClick r:id="rId3"/>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8847" y="6122293"/>
            <a:ext cx="406407" cy="406407"/>
          </a:xfrm>
          <a:prstGeom prst="rect">
            <a:avLst/>
          </a:prstGeom>
        </p:spPr>
      </p:pic>
      <p:pic>
        <p:nvPicPr>
          <p:cNvPr id="11" name="Picture 10" title="Instagram icon">
            <a:hlinkClick r:id="rId5"/>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63428" y="6178140"/>
            <a:ext cx="413160" cy="413160"/>
          </a:xfrm>
          <a:prstGeom prst="rect">
            <a:avLst/>
          </a:prstGeom>
        </p:spPr>
      </p:pic>
      <p:pic>
        <p:nvPicPr>
          <p:cNvPr id="12" name="Picture 11" title="Linkedin icon">
            <a:hlinkClick r:id="rId7"/>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24762" y="6259892"/>
            <a:ext cx="261307" cy="249656"/>
          </a:xfrm>
          <a:prstGeom prst="rect">
            <a:avLst/>
          </a:prstGeom>
        </p:spPr>
      </p:pic>
      <p:pic>
        <p:nvPicPr>
          <p:cNvPr id="18" name="Picture 17" title="Twitter icon">
            <a:hlinkClick r:id="rId9"/>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34245" y="6240742"/>
            <a:ext cx="340019" cy="287956"/>
          </a:xfrm>
          <a:prstGeom prst="rect">
            <a:avLst/>
          </a:prstGeom>
        </p:spPr>
      </p:pic>
      <p:pic>
        <p:nvPicPr>
          <p:cNvPr id="19" name="Picture 18" title="Youtube icon">
            <a:hlinkClick r:id="rId11"/>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22436" y="6253356"/>
            <a:ext cx="380808" cy="26272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60E81C8-3D92-1BA0-E79A-0F3FFBC02A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982276"/>
            <a:ext cx="3258867" cy="1943100"/>
          </a:xfrm>
          <a:prstGeom prst="rect">
            <a:avLst/>
          </a:prstGeom>
        </p:spPr>
      </p:pic>
    </p:spTree>
    <p:extLst>
      <p:ext uri="{BB962C8B-B14F-4D97-AF65-F5344CB8AC3E}">
        <p14:creationId xmlns:p14="http://schemas.microsoft.com/office/powerpoint/2010/main" val="75498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F05E487B-5991-7E4C-2F79-0D2BEEB5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251923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slide 6">
    <p:spTree>
      <p:nvGrpSpPr>
        <p:cNvPr id="1" name=""/>
        <p:cNvGrpSpPr/>
        <p:nvPr/>
      </p:nvGrpSpPr>
      <p:grpSpPr>
        <a:xfrm>
          <a:off x="0" y="0"/>
          <a:ext cx="0" cy="0"/>
          <a:chOff x="0" y="0"/>
          <a:chExt cx="0" cy="0"/>
        </a:xfrm>
      </p:grpSpPr>
      <p:pic>
        <p:nvPicPr>
          <p:cNvPr id="9" name="Picture 8" descr="A picture containing tree, outdoor, blue&#10;&#10;Description automatically generated">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644" t="-103" b="103"/>
          <a:stretch/>
        </p:blipFill>
        <p:spPr>
          <a:xfrm>
            <a:off x="0" y="-7044"/>
            <a:ext cx="6924884" cy="6858000"/>
          </a:xfrm>
          <a:prstGeom prst="rect">
            <a:avLst/>
          </a:prstGeom>
        </p:spPr>
      </p:pic>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658053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7F74C12-FC51-93FA-5BCB-239263EAED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0257F61A-D846-EC11-6D25-687441DAD94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35044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slide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41" t="185" r="29635" b="-185"/>
          <a:stretch/>
        </p:blipFill>
        <p:spPr>
          <a:xfrm>
            <a:off x="0" y="-7044"/>
            <a:ext cx="6924884" cy="6877744"/>
          </a:xfrm>
          <a:prstGeom prst="rect">
            <a:avLst/>
          </a:prstGeom>
        </p:spPr>
      </p:pic>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969CA240-310B-179F-53E0-FFCE5D2A89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3CE8DDB6-DB5A-14BA-F439-67DCB5F5A3E6}"/>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tx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66245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slide 6">
    <p:spTree>
      <p:nvGrpSpPr>
        <p:cNvPr id="1" name=""/>
        <p:cNvGrpSpPr/>
        <p:nvPr/>
      </p:nvGrpSpPr>
      <p:grpSpPr>
        <a:xfrm>
          <a:off x="0" y="0"/>
          <a:ext cx="0" cy="0"/>
          <a:chOff x="0" y="0"/>
          <a:chExt cx="0" cy="0"/>
        </a:xfrm>
      </p:grpSpPr>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304826"/>
          </a:xfrm>
        </p:spPr>
        <p:txBody>
          <a:bodyPr/>
          <a:lstStyle>
            <a:lvl1pPr>
              <a:defRPr>
                <a:solidFill>
                  <a:schemeClr val="bg1"/>
                </a:solidFill>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0F2D712-5819-CF7D-0C92-B73B558F1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4" name="Slide Number Placeholder 5">
            <a:extLst>
              <a:ext uri="{FF2B5EF4-FFF2-40B4-BE49-F238E27FC236}">
                <a16:creationId xmlns:a16="http://schemas.microsoft.com/office/drawing/2014/main" id="{06A16ACA-D40B-3266-C658-59043CC7752A}"/>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bg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pic>
        <p:nvPicPr>
          <p:cNvPr id="5" name="Kuva 11">
            <a:extLst>
              <a:ext uri="{FF2B5EF4-FFF2-40B4-BE49-F238E27FC236}">
                <a16:creationId xmlns:a16="http://schemas.microsoft.com/office/drawing/2014/main" id="{A0E30E10-1F7F-6FB7-F4A7-B59EE5A49C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550" t="15825" r="31180" b="1040"/>
          <a:stretch/>
        </p:blipFill>
        <p:spPr bwMode="auto">
          <a:xfrm>
            <a:off x="-1" y="-7044"/>
            <a:ext cx="4864099" cy="6865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041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815FA325-9BA9-8D70-3340-7968E8C8B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77"/>
          <a:stretch/>
        </p:blipFill>
        <p:spPr>
          <a:xfrm>
            <a:off x="508080" y="334578"/>
            <a:ext cx="1282219" cy="1149736"/>
          </a:xfrm>
          <a:prstGeom prst="rect">
            <a:avLst/>
          </a:prstGeom>
        </p:spPr>
      </p:pic>
    </p:spTree>
    <p:extLst>
      <p:ext uri="{BB962C8B-B14F-4D97-AF65-F5344CB8AC3E}">
        <p14:creationId xmlns:p14="http://schemas.microsoft.com/office/powerpoint/2010/main" val="50797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3" name="Text Placeholder 2"/>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3196A9D3-9D06-70C8-B126-AF73D58A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8949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6172200"/>
            <a:ext cx="685800" cy="685800"/>
          </a:xfrm>
          <a:prstGeom prst="rect">
            <a:avLst/>
          </a:prstGeom>
        </p:spPr>
        <p:txBody>
          <a:bodyPr lIns="0" tIns="0" rIns="0" bIns="0" anchor="ctr">
            <a:noAutofit/>
          </a:bodyPr>
          <a:lstStyle>
            <a:lvl1pPr algn="ctr" eaLnBrk="1" fontAlgn="auto" hangingPunct="1">
              <a:spcBef>
                <a:spcPts val="0"/>
              </a:spcBef>
              <a:spcAft>
                <a:spcPts val="0"/>
              </a:spcAft>
              <a:defRPr sz="1600" b="1">
                <a:solidFill>
                  <a:schemeClr val="tx1"/>
                </a:solidFill>
                <a:latin typeface="Exo 2" panose="00000500000000000000" pitchFamily="50" charset="0"/>
              </a:defRPr>
            </a:lvl1pPr>
          </a:lstStyle>
          <a:p>
            <a:pPr>
              <a:defRPr/>
            </a:pPr>
            <a:fld id="{28E2393B-7169-466E-B436-E2170B5DB2C2}" type="slidenum">
              <a:rPr lang="en-US" smtClean="0"/>
              <a:pPr>
                <a:defRPr/>
              </a:pPr>
              <a:t>‹#›</a:t>
            </a:fld>
            <a:endParaRPr lang="en-US"/>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Click to edit text</a:t>
            </a:r>
          </a:p>
        </p:txBody>
      </p:sp>
    </p:spTree>
  </p:cSld>
  <p:clrMap bg1="lt1" tx1="dk1" bg2="lt2" tx2="dk2" accent1="accent1" accent2="accent2" accent3="accent3" accent4="accent4" accent5="accent5" accent6="accent6" hlink="hlink" folHlink="folHlink"/>
  <p:sldLayoutIdLst>
    <p:sldLayoutId id="2147483702" r:id="rId1"/>
    <p:sldLayoutId id="2147483727" r:id="rId2"/>
    <p:sldLayoutId id="2147483728" r:id="rId3"/>
    <p:sldLayoutId id="2147483729" r:id="rId4"/>
    <p:sldLayoutId id="2147483730" r:id="rId5"/>
    <p:sldLayoutId id="2147483731" r:id="rId6"/>
    <p:sldLayoutId id="2147483732" r:id="rId7"/>
    <p:sldLayoutId id="2147483703" r:id="rId8"/>
    <p:sldLayoutId id="2147483705" r:id="rId9"/>
    <p:sldLayoutId id="2147483704" r:id="rId10"/>
    <p:sldLayoutId id="2147483706" r:id="rId11"/>
    <p:sldLayoutId id="2147483707" r:id="rId12"/>
    <p:sldLayoutId id="2147483708" r:id="rId13"/>
    <p:sldLayoutId id="2147483709" r:id="rId14"/>
    <p:sldLayoutId id="2147483724" r:id="rId15"/>
    <p:sldLayoutId id="2147483710" r:id="rId16"/>
    <p:sldLayoutId id="2147483711" r:id="rId17"/>
    <p:sldLayoutId id="2147483712" r:id="rId18"/>
    <p:sldLayoutId id="2147483723" r:id="rId19"/>
    <p:sldLayoutId id="214748373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800100" indent="-342900" algn="l" rtl="0" eaLnBrk="0" fontAlgn="base" hangingPunct="0">
        <a:lnSpc>
          <a:spcPct val="90000"/>
        </a:lnSpc>
        <a:spcBef>
          <a:spcPts val="500"/>
        </a:spcBef>
        <a:spcAft>
          <a:spcPct val="0"/>
        </a:spcAft>
        <a:buSzPct val="100000"/>
        <a:buFont typeface="Wingdings" panose="05000000000000000000" pitchFamily="2" charset="2"/>
        <a:buChar char="§"/>
        <a:defRPr sz="2000"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48" userDrawn="1">
          <p15:clr>
            <a:srgbClr val="F26B43"/>
          </p15:clr>
        </p15:guide>
        <p15:guide id="4" pos="432" userDrawn="1">
          <p15:clr>
            <a:srgbClr val="F26B43"/>
          </p15:clr>
        </p15:guide>
        <p15:guide id="5" orient="horz" pos="4032" userDrawn="1">
          <p15:clr>
            <a:srgbClr val="F26B43"/>
          </p15:clr>
        </p15:guide>
        <p15:guide id="6"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6172200"/>
            <a:ext cx="685800" cy="685800"/>
          </a:xfrm>
          <a:prstGeom prst="rect">
            <a:avLst/>
          </a:prstGeom>
        </p:spPr>
        <p:txBody>
          <a:bodyPr lIns="0" tIns="0" rIns="0" bIns="0" anchor="ctr">
            <a:noAutofit/>
          </a:bodyPr>
          <a:lstStyle>
            <a:lvl1pPr algn="ctr" eaLnBrk="1" fontAlgn="auto" hangingPunct="1">
              <a:spcBef>
                <a:spcPts val="0"/>
              </a:spcBef>
              <a:spcAft>
                <a:spcPts val="0"/>
              </a:spcAft>
              <a:defRPr sz="1600" b="1">
                <a:solidFill>
                  <a:schemeClr val="tx1"/>
                </a:solidFill>
                <a:latin typeface="Exo 2" panose="00000500000000000000" pitchFamily="50" charset="0"/>
              </a:defRPr>
            </a:lvl1pPr>
          </a:lstStyle>
          <a:p>
            <a:pPr>
              <a:defRPr/>
            </a:pPr>
            <a:fld id="{28E2393B-7169-466E-B436-E2170B5DB2C2}" type="slidenum">
              <a:rPr lang="en-US" smtClean="0"/>
              <a:pPr>
                <a:defRPr/>
              </a:pPr>
              <a:t>‹#›</a:t>
            </a:fld>
            <a:endParaRPr lang="en-US"/>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Click to edit text</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Lst>
  <p:hf hdr="0" ftr="0" dt="0"/>
  <p:txStyles>
    <p:title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4572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48" userDrawn="1">
          <p15:clr>
            <a:srgbClr val="F26B43"/>
          </p15:clr>
        </p15:guide>
        <p15:guide id="4" pos="432" userDrawn="1">
          <p15:clr>
            <a:srgbClr val="F26B43"/>
          </p15:clr>
        </p15:guide>
        <p15:guide id="5" orient="horz" pos="4032" userDrawn="1">
          <p15:clr>
            <a:srgbClr val="F26B43"/>
          </p15:clr>
        </p15:guide>
        <p15:guide id="6"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fairtrade.org.uk/resources-library/fairtrade-fortnight-resources/fairtrade-fortnight-presentation/" TargetMode="External"/><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fairtrade.org.uk/resources-library/fairtrade-fortnight-resources/fairtrade-fortnight-2023-social-media-graphics/" TargetMode="Externa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HFo3OzCZC6w" TargetMode="External"/><Relationship Id="rId2" Type="http://schemas.openxmlformats.org/officeDocument/2006/relationships/hyperlink" Target="https://www.fairtrade.org.uk/resources-library/fairtrade-fortnight-resources/fairtrade-fortnight-films/"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s://www.fairtrade.org.uk/resources-library/fairtrade-fortnight-resources/fairtrade-film-night-films-and-discussion-poin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fairtrade.org.uk/resources-library/fairtrade-fortnight-resources/key-facts-for-fairtrade-fortnight-2023/"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fairtrade.org.uk/resources-library/fairtrade-fortnight-resources/frequently-asked-questions-fairtrade-fortnight-2023/" TargetMode="External"/><Relationship Id="rId2" Type="http://schemas.openxmlformats.org/officeDocument/2006/relationships/hyperlink" Target="mailto:hello@fairtrade.org.uk"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fairtrade.org.uk/resources-library/fairtrade-fortnight-resources/fairtrade-fairtrade-logos/" TargetMode="Externa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ction.fairtrade.org.uk/page/120702/petition/1" TargetMode="Externa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irtrade.org.uk/resources-library/fairtrade-fortnight-resources/template-press-release-fairtrade-fortnight-2023/" TargetMode="External"/><Relationship Id="rId2" Type="http://schemas.openxmlformats.org/officeDocument/2006/relationships/hyperlink" Target="https://www.fairtrade.org.uk/resources-library/fairtrade-fortnight-resources/guide-to-getting-media-attention/" TargetMode="Externa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irtrade.org.uk/resources-library/fairtrade-fortnight-resources/fairtrade-film-night-films-and-discussion-points/" TargetMode="External"/><Relationship Id="rId2" Type="http://schemas.openxmlformats.org/officeDocument/2006/relationships/hyperlink" Target="https://www.fairtrade.org.uk/resources-library/fairtrade-fortnight-resources/fairtrade-quiz-question-and-answers/" TargetMode="External"/><Relationship Id="rId1" Type="http://schemas.openxmlformats.org/officeDocument/2006/relationships/slideLayout" Target="../slideLayouts/slideLayout3.xml"/><Relationship Id="rId4" Type="http://schemas.openxmlformats.org/officeDocument/2006/relationships/hyperlink" Target="https://www.fairtrade.org.uk/resources-library/fairtrade-fortnight-resources/eight-ideas-to-celebrate-fairtrade-fortnigh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irtrade.org.uk/get-involved/current-campaigns/fairtrade-and-climate-justic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hyperlink" Target="https://action.fairtrade.org.uk/page/117303/subscribe/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s://action.fairtrade.org.uk/page/120556/subscribe/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hyperlink" Target="mailto:hello@fairtrade.org.uk"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fairtrade.org.uk/resources-library/fairtrade-fortnight-resources/fairtrade-fortnight-key-messag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fairtrade.org.uk/resources-library/fairtrade-fortnight-resources/fairtrade-fortnight-key-messag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airtrade.org.uk/get-involved/current-campaigns/fairtrade-and-climate-justice/" TargetMode="External"/><Relationship Id="rId2" Type="http://schemas.openxmlformats.org/officeDocument/2006/relationships/hyperlink" Target="https://www.fairtrade.org.uk/resources-library/fairtrade-fortnight-resources/fairtrade-fortnight-key-messages/"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twitter.com/FairtradeUK" TargetMode="External"/><Relationship Id="rId2" Type="http://schemas.openxmlformats.org/officeDocument/2006/relationships/hyperlink" Target="https://en-gb.facebook.com/FairtradeFoundation/" TargetMode="External"/><Relationship Id="rId1" Type="http://schemas.openxmlformats.org/officeDocument/2006/relationships/slideLayout" Target="../slideLayouts/slideLayout2.xml"/><Relationship Id="rId6" Type="http://schemas.openxmlformats.org/officeDocument/2006/relationships/hyperlink" Target="https://www.fairtrade.org.uk/get-involved/current-campaigns/fairtrade-fortnight/" TargetMode="External"/><Relationship Id="rId5" Type="http://schemas.openxmlformats.org/officeDocument/2006/relationships/hyperlink" Target="https://action.fairtrade.org.uk/page/55342/subscribe/1" TargetMode="External"/><Relationship Id="rId4" Type="http://schemas.openxmlformats.org/officeDocument/2006/relationships/hyperlink" Target="https://www.instagram.com/fairtradeuk/?hl=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hotograph of Peruvian banana farmer Robert Gallo carrying a bunch of bananas on his shoulder, surrounded by banana leaves.">
            <a:extLst>
              <a:ext uri="{FF2B5EF4-FFF2-40B4-BE49-F238E27FC236}">
                <a16:creationId xmlns:a16="http://schemas.microsoft.com/office/drawing/2014/main" id="{FEABD7A4-5993-F1CC-C74E-B55822BD0B03}"/>
              </a:ext>
            </a:extLst>
          </p:cNvPr>
          <p:cNvPicPr>
            <a:picLocks noChangeAspect="1"/>
          </p:cNvPicPr>
          <p:nvPr/>
        </p:nvPicPr>
        <p:blipFill rotWithShape="1">
          <a:blip r:embed="rId3">
            <a:extLst>
              <a:ext uri="{28A0092B-C50C-407E-A947-70E740481C1C}">
                <a14:useLocalDpi xmlns:a14="http://schemas.microsoft.com/office/drawing/2010/main" val="0"/>
              </a:ext>
            </a:extLst>
          </a:blip>
          <a:srcRect l="1309" t="16710"/>
          <a:stretch/>
        </p:blipFill>
        <p:spPr>
          <a:xfrm>
            <a:off x="0" y="1"/>
            <a:ext cx="12191999" cy="6858000"/>
          </a:xfrm>
          <a:prstGeom prst="rect">
            <a:avLst/>
          </a:prstGeom>
        </p:spPr>
      </p:pic>
      <p:sp>
        <p:nvSpPr>
          <p:cNvPr id="14338" name="Title 11">
            <a:extLst>
              <a:ext uri="{FF2B5EF4-FFF2-40B4-BE49-F238E27FC236}">
                <a16:creationId xmlns:a16="http://schemas.microsoft.com/office/drawing/2014/main" id="{D467E558-3140-4C91-BD7A-2B6801F5ADDC}"/>
              </a:ext>
            </a:extLst>
          </p:cNvPr>
          <p:cNvSpPr>
            <a:spLocks noGrp="1" noChangeArrowheads="1"/>
          </p:cNvSpPr>
          <p:nvPr>
            <p:ph type="title"/>
          </p:nvPr>
        </p:nvSpPr>
        <p:spPr>
          <a:xfrm>
            <a:off x="685800" y="2432050"/>
            <a:ext cx="8229600" cy="1098550"/>
          </a:xfrm>
        </p:spPr>
        <p:txBody>
          <a:bodyPr/>
          <a:lstStyle/>
          <a:p>
            <a:pPr eaLnBrk="1" hangingPunct="1"/>
            <a:r>
              <a:rPr lang="en-US" altLang="en-US" dirty="0">
                <a:solidFill>
                  <a:schemeClr val="bg1"/>
                </a:solidFill>
                <a:latin typeface="Alegreya Sans Black"/>
              </a:rPr>
              <a:t>Campaigner Toolkit</a:t>
            </a:r>
            <a:endParaRPr lang="en-US" altLang="en-US" dirty="0">
              <a:solidFill>
                <a:schemeClr val="bg1"/>
              </a:solidFill>
            </a:endParaRPr>
          </a:p>
        </p:txBody>
      </p:sp>
      <p:sp>
        <p:nvSpPr>
          <p:cNvPr id="14339" name="Text Placeholder 12">
            <a:extLst>
              <a:ext uri="{FF2B5EF4-FFF2-40B4-BE49-F238E27FC236}">
                <a16:creationId xmlns:a16="http://schemas.microsoft.com/office/drawing/2014/main" id="{89550962-F8FB-4E79-9586-3F7CD92BBDD1}"/>
              </a:ext>
            </a:extLst>
          </p:cNvPr>
          <p:cNvSpPr>
            <a:spLocks noGrp="1" noChangeArrowheads="1"/>
          </p:cNvSpPr>
          <p:nvPr>
            <p:ph type="body" sz="quarter" idx="10"/>
          </p:nvPr>
        </p:nvSpPr>
        <p:spPr>
          <a:xfrm>
            <a:off x="685800" y="3541712"/>
            <a:ext cx="8229600" cy="457200"/>
          </a:xfrm>
        </p:spPr>
        <p:txBody>
          <a:bodyPr anchor="ctr"/>
          <a:lstStyle/>
          <a:p>
            <a:pPr eaLnBrk="1" hangingPunct="1"/>
            <a:r>
              <a:rPr lang="en-US" altLang="en-US" dirty="0">
                <a:solidFill>
                  <a:schemeClr val="bg1"/>
                </a:solidFill>
                <a:latin typeface="Exo 2"/>
              </a:rPr>
              <a:t>Fairtrade Fortnight 2023</a:t>
            </a:r>
            <a:endParaRPr lang="en-US" altLang="en-US"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12836E42-2D19-849B-C3F9-A2D8D3D541BD}"/>
              </a:ext>
            </a:extLst>
          </p:cNvPr>
          <p:cNvPicPr>
            <a:picLocks noChangeAspect="1"/>
          </p:cNvPicPr>
          <p:nvPr/>
        </p:nvPicPr>
        <p:blipFill rotWithShape="1">
          <a:blip r:embed="rId4">
            <a:extLst>
              <a:ext uri="{28A0092B-C50C-407E-A947-70E740481C1C}">
                <a14:useLocalDpi xmlns:a14="http://schemas.microsoft.com/office/drawing/2010/main" val="0"/>
              </a:ext>
            </a:extLst>
          </a:blip>
          <a:srcRect l="6688" r="7439" b="20047"/>
          <a:stretch/>
        </p:blipFill>
        <p:spPr>
          <a:xfrm>
            <a:off x="596899" y="389890"/>
            <a:ext cx="1041400" cy="1086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1">
            <a:extLst>
              <a:ext uri="{FF2B5EF4-FFF2-40B4-BE49-F238E27FC236}">
                <a16:creationId xmlns:a16="http://schemas.microsoft.com/office/drawing/2014/main" id="{D467E558-3140-4C91-BD7A-2B6801F5ADDC}"/>
              </a:ext>
            </a:extLst>
          </p:cNvPr>
          <p:cNvSpPr>
            <a:spLocks noGrp="1" noChangeArrowheads="1"/>
          </p:cNvSpPr>
          <p:nvPr>
            <p:ph type="title"/>
          </p:nvPr>
        </p:nvSpPr>
        <p:spPr>
          <a:xfrm>
            <a:off x="685800" y="2879725"/>
            <a:ext cx="8229600" cy="1098550"/>
          </a:xfrm>
        </p:spPr>
        <p:txBody>
          <a:bodyPr/>
          <a:lstStyle/>
          <a:p>
            <a:pPr eaLnBrk="1" hangingPunct="1"/>
            <a:r>
              <a:rPr lang="en-US" altLang="en-US" dirty="0">
                <a:latin typeface="Alegreya Sans Black"/>
              </a:rPr>
              <a:t>Resources</a:t>
            </a:r>
            <a:endParaRPr lang="en-US" altLang="en-US" dirty="0"/>
          </a:p>
        </p:txBody>
      </p:sp>
      <p:pic>
        <p:nvPicPr>
          <p:cNvPr id="5" name="Google Shape;415;p12" title="Global icon">
            <a:extLst>
              <a:ext uri="{FF2B5EF4-FFF2-40B4-BE49-F238E27FC236}">
                <a16:creationId xmlns:a16="http://schemas.microsoft.com/office/drawing/2014/main" id="{01547C26-4660-A524-289F-273FD8260256}"/>
              </a:ext>
            </a:extLst>
          </p:cNvPr>
          <p:cNvPicPr preferRelativeResize="0"/>
          <p:nvPr/>
        </p:nvPicPr>
        <p:blipFill rotWithShape="1">
          <a:blip r:embed="rId2">
            <a:alphaModFix/>
          </a:blip>
          <a:srcRect/>
          <a:stretch/>
        </p:blipFill>
        <p:spPr>
          <a:xfrm>
            <a:off x="7054692" y="1005840"/>
            <a:ext cx="4840577" cy="4927890"/>
          </a:xfrm>
          <a:prstGeom prst="rect">
            <a:avLst/>
          </a:prstGeom>
          <a:noFill/>
          <a:ln>
            <a:noFill/>
          </a:ln>
        </p:spPr>
      </p:pic>
      <p:pic>
        <p:nvPicPr>
          <p:cNvPr id="6" name="Picture 5" descr="Logo&#10;&#10;Description automatically generated">
            <a:extLst>
              <a:ext uri="{FF2B5EF4-FFF2-40B4-BE49-F238E27FC236}">
                <a16:creationId xmlns:a16="http://schemas.microsoft.com/office/drawing/2014/main" id="{43189B5A-F319-D5D2-9F97-05EC97767A27}"/>
              </a:ext>
            </a:extLst>
          </p:cNvPr>
          <p:cNvPicPr>
            <a:picLocks noChangeAspect="1"/>
          </p:cNvPicPr>
          <p:nvPr/>
        </p:nvPicPr>
        <p:blipFill rotWithShape="1">
          <a:blip r:embed="rId3">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3" name="Text Placeholder 2">
            <a:extLst>
              <a:ext uri="{FF2B5EF4-FFF2-40B4-BE49-F238E27FC236}">
                <a16:creationId xmlns:a16="http://schemas.microsoft.com/office/drawing/2014/main" id="{B5481128-B3A6-A61D-CC63-2EDA736065AD}"/>
              </a:ext>
            </a:extLst>
          </p:cNvPr>
          <p:cNvSpPr>
            <a:spLocks noGrp="1"/>
          </p:cNvSpPr>
          <p:nvPr>
            <p:ph type="body" sz="quarter" idx="10"/>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747445" y="403218"/>
            <a:ext cx="10306050" cy="914400"/>
          </a:xfrm>
        </p:spPr>
        <p:txBody>
          <a:bodyPr anchor="ctr"/>
          <a:lstStyle/>
          <a:p>
            <a:r>
              <a:rPr lang="en" dirty="0"/>
              <a:t>Resources you can use include:</a:t>
            </a:r>
            <a:endParaRPr lang="en-US" dirty="0"/>
          </a:p>
        </p:txBody>
      </p:sp>
      <p:sp>
        <p:nvSpPr>
          <p:cNvPr id="6" name="Subtitle 2">
            <a:extLst>
              <a:ext uri="{FF2B5EF4-FFF2-40B4-BE49-F238E27FC236}">
                <a16:creationId xmlns:a16="http://schemas.microsoft.com/office/drawing/2014/main" id="{84D14905-5B84-8CB4-ACDB-CF2320A3051C}"/>
              </a:ext>
            </a:extLst>
          </p:cNvPr>
          <p:cNvSpPr>
            <a:spLocks noGrp="1"/>
          </p:cNvSpPr>
          <p:nvPr>
            <p:ph type="subTitle" idx="1"/>
          </p:nvPr>
        </p:nvSpPr>
        <p:spPr>
          <a:xfrm>
            <a:off x="1230755" y="1317618"/>
            <a:ext cx="9822740" cy="3310890"/>
          </a:xfrm>
        </p:spPr>
        <p:txBody>
          <a:bodyPr/>
          <a:lstStyle/>
          <a:p>
            <a:pPr marL="444500" indent="-342900">
              <a:buSzPct val="85000"/>
              <a:buFont typeface="Calibri" panose="05000000000000000000" pitchFamily="2" charset="2"/>
              <a:buChar char="-"/>
            </a:pPr>
            <a:r>
              <a:rPr lang="en-US" sz="2400" dirty="0">
                <a:latin typeface="Exo 2"/>
              </a:rPr>
              <a:t>Presentations and scripts</a:t>
            </a:r>
          </a:p>
          <a:p>
            <a:pPr marL="444500" indent="-342900">
              <a:buSzPct val="85000"/>
              <a:buFont typeface="Calibri" panose="05000000000000000000" pitchFamily="2" charset="2"/>
              <a:buChar char="-"/>
            </a:pPr>
            <a:r>
              <a:rPr lang="en-US" sz="2400" dirty="0">
                <a:latin typeface="Exo 2"/>
              </a:rPr>
              <a:t>Social media graphics</a:t>
            </a:r>
          </a:p>
          <a:p>
            <a:pPr marL="444500" indent="-342900">
              <a:buSzPct val="85000"/>
              <a:buFont typeface="Calibri" panose="05000000000000000000" pitchFamily="2" charset="2"/>
              <a:buChar char="-"/>
            </a:pPr>
            <a:r>
              <a:rPr lang="en-US" sz="2400" dirty="0">
                <a:latin typeface="Exo 2"/>
              </a:rPr>
              <a:t>Farmer stories and images</a:t>
            </a:r>
          </a:p>
          <a:p>
            <a:pPr marL="444500" indent="-342900">
              <a:buSzPct val="85000"/>
              <a:buFont typeface="Calibri" panose="05000000000000000000" pitchFamily="2" charset="2"/>
              <a:buChar char="-"/>
            </a:pPr>
            <a:r>
              <a:rPr lang="en-US" sz="2400" dirty="0">
                <a:latin typeface="Exo 2"/>
              </a:rPr>
              <a:t>New films on the theme of Fairtrade Fortnight</a:t>
            </a:r>
          </a:p>
          <a:p>
            <a:pPr marL="444500" indent="-342900">
              <a:buSzPct val="85000"/>
              <a:buFont typeface="Calibri" panose="05000000000000000000" pitchFamily="2" charset="2"/>
              <a:buChar char="-"/>
            </a:pPr>
            <a:r>
              <a:rPr lang="en-US" sz="2400" dirty="0">
                <a:latin typeface="Exo 2"/>
              </a:rPr>
              <a:t>Template press release and media guide</a:t>
            </a:r>
          </a:p>
          <a:p>
            <a:pPr marL="444500" indent="-342900">
              <a:buSzPct val="85000"/>
              <a:buFont typeface="Calibri" panose="05000000000000000000" pitchFamily="2" charset="2"/>
              <a:buChar char="-"/>
            </a:pPr>
            <a:r>
              <a:rPr lang="en-US" sz="2400" dirty="0">
                <a:latin typeface="Exo 2"/>
              </a:rPr>
              <a:t>Frequently Asked Questions</a:t>
            </a:r>
          </a:p>
          <a:p>
            <a:pPr marL="444500" indent="-342900">
              <a:buSzPct val="85000"/>
              <a:buFont typeface="Calibri" panose="05000000000000000000" pitchFamily="2" charset="2"/>
              <a:buChar char="-"/>
            </a:pPr>
            <a:r>
              <a:rPr lang="en-US" sz="2400" dirty="0">
                <a:latin typeface="Exo 2"/>
              </a:rPr>
              <a:t>Fairtrade icons and logos to use in your campaign materials</a:t>
            </a:r>
          </a:p>
          <a:p>
            <a:pPr marL="444500" indent="-342900">
              <a:buSzPct val="85000"/>
              <a:buFont typeface="Calibri" panose="05000000000000000000" pitchFamily="2" charset="2"/>
              <a:buChar char="-"/>
            </a:pPr>
            <a:r>
              <a:rPr lang="en-US" sz="2400" dirty="0">
                <a:latin typeface="Exo 2"/>
              </a:rPr>
              <a:t>Print-at-home posters and leaflets</a:t>
            </a:r>
          </a:p>
          <a:p>
            <a:pPr marL="444500" indent="-342900">
              <a:buSzPct val="85000"/>
              <a:buFont typeface="Calibri" panose="05000000000000000000" pitchFamily="2" charset="2"/>
              <a:buChar char="-"/>
            </a:pPr>
            <a:r>
              <a:rPr lang="en-US" sz="2400" dirty="0">
                <a:latin typeface="Exo 2"/>
              </a:rPr>
              <a:t>Lots more!</a:t>
            </a:r>
          </a:p>
          <a:p>
            <a:pPr marL="444500" indent="-342900">
              <a:buSzPct val="85000"/>
              <a:buFont typeface="Calibri" panose="05000000000000000000" pitchFamily="2" charset="2"/>
              <a:buChar char="-"/>
            </a:pPr>
            <a:endParaRPr lang="en-US" sz="2400" dirty="0">
              <a:latin typeface="Exo 2"/>
            </a:endParaRPr>
          </a:p>
        </p:txBody>
      </p:sp>
    </p:spTree>
    <p:extLst>
      <p:ext uri="{BB962C8B-B14F-4D97-AF65-F5344CB8AC3E}">
        <p14:creationId xmlns:p14="http://schemas.microsoft.com/office/powerpoint/2010/main" val="307922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304800" y="610422"/>
            <a:ext cx="10822243" cy="914400"/>
          </a:xfrm>
        </p:spPr>
        <p:txBody>
          <a:bodyPr anchor="ctr"/>
          <a:lstStyle/>
          <a:p>
            <a:r>
              <a:rPr lang="en" sz="4400" dirty="0">
                <a:ea typeface="+mj-lt"/>
                <a:cs typeface="+mj-lt"/>
              </a:rPr>
              <a:t>Presentations and scrips</a:t>
            </a:r>
            <a:endParaRPr lang="en-US" sz="4400" dirty="0"/>
          </a:p>
        </p:txBody>
      </p:sp>
      <p:pic>
        <p:nvPicPr>
          <p:cNvPr id="1026" name="Picture 2" descr="You are currently viewing Fairtrade Fortnight presentation and script">
            <a:extLst>
              <a:ext uri="{FF2B5EF4-FFF2-40B4-BE49-F238E27FC236}">
                <a16:creationId xmlns:a16="http://schemas.microsoft.com/office/drawing/2014/main" id="{FB987CA5-71D7-C1E6-59E7-86332B50B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897449"/>
            <a:ext cx="6891943" cy="4240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B29D71-F92F-B1AB-D4FF-7E9532C43B30}"/>
              </a:ext>
            </a:extLst>
          </p:cNvPr>
          <p:cNvSpPr txBox="1"/>
          <p:nvPr/>
        </p:nvSpPr>
        <p:spPr>
          <a:xfrm>
            <a:off x="8061434" y="1912883"/>
            <a:ext cx="3899338" cy="2585323"/>
          </a:xfrm>
          <a:prstGeom prst="rect">
            <a:avLst/>
          </a:prstGeom>
          <a:noFill/>
        </p:spPr>
        <p:txBody>
          <a:bodyPr wrap="square" rtlCol="0">
            <a:spAutoFit/>
          </a:bodyPr>
          <a:lstStyle/>
          <a:p>
            <a:r>
              <a:rPr lang="en-GB" dirty="0"/>
              <a:t>Download a presentation which summarises the key messages of Fairtrade Fortnight 2023.</a:t>
            </a:r>
          </a:p>
          <a:p>
            <a:endParaRPr lang="en-GB" dirty="0"/>
          </a:p>
          <a:p>
            <a:r>
              <a:rPr lang="en-GB" dirty="0"/>
              <a:t>There’s also a script to accompany the presentation, which is available in pdf or PowerPoint format.</a:t>
            </a:r>
          </a:p>
          <a:p>
            <a:endParaRPr lang="en-GB" dirty="0"/>
          </a:p>
          <a:p>
            <a:r>
              <a:rPr lang="en-GB" b="1" dirty="0">
                <a:hlinkClick r:id="rId3"/>
              </a:rPr>
              <a:t>Download from our website.</a:t>
            </a:r>
            <a:endParaRPr lang="en-GB" b="1" dirty="0"/>
          </a:p>
        </p:txBody>
      </p:sp>
      <p:pic>
        <p:nvPicPr>
          <p:cNvPr id="4" name="Picture 6">
            <a:hlinkClick r:id="rId3"/>
            <a:extLst>
              <a:ext uri="{FF2B5EF4-FFF2-40B4-BE49-F238E27FC236}">
                <a16:creationId xmlns:a16="http://schemas.microsoft.com/office/drawing/2014/main" id="{F24C015E-9607-5F8E-107C-5FAF8BA163A2}"/>
              </a:ext>
            </a:extLst>
          </p:cNvPr>
          <p:cNvPicPr>
            <a:picLocks noChangeAspect="1"/>
          </p:cNvPicPr>
          <p:nvPr/>
        </p:nvPicPr>
        <p:blipFill>
          <a:blip r:embed="rId4"/>
          <a:stretch>
            <a:fillRect/>
          </a:stretch>
        </p:blipFill>
        <p:spPr>
          <a:xfrm>
            <a:off x="8383843" y="5037935"/>
            <a:ext cx="2743200" cy="558800"/>
          </a:xfrm>
          <a:prstGeom prst="rect">
            <a:avLst/>
          </a:prstGeom>
        </p:spPr>
      </p:pic>
    </p:spTree>
    <p:extLst>
      <p:ext uri="{BB962C8B-B14F-4D97-AF65-F5344CB8AC3E}">
        <p14:creationId xmlns:p14="http://schemas.microsoft.com/office/powerpoint/2010/main" val="1853603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709613" y="524005"/>
            <a:ext cx="10306050" cy="914400"/>
          </a:xfrm>
        </p:spPr>
        <p:txBody>
          <a:bodyPr anchor="ctr"/>
          <a:lstStyle/>
          <a:p>
            <a:r>
              <a:rPr lang="en" sz="4400" dirty="0"/>
              <a:t>Farmer stories and social media graphics</a:t>
            </a:r>
            <a:endParaRPr lang="en-US" sz="4400" dirty="0"/>
          </a:p>
        </p:txBody>
      </p:sp>
      <p:sp>
        <p:nvSpPr>
          <p:cNvPr id="3" name="TextBox 2">
            <a:extLst>
              <a:ext uri="{FF2B5EF4-FFF2-40B4-BE49-F238E27FC236}">
                <a16:creationId xmlns:a16="http://schemas.microsoft.com/office/drawing/2014/main" id="{72BAEEA8-D4C9-A5AC-F0C5-AE8BF1DC453A}"/>
              </a:ext>
            </a:extLst>
          </p:cNvPr>
          <p:cNvSpPr txBox="1"/>
          <p:nvPr/>
        </p:nvSpPr>
        <p:spPr>
          <a:xfrm>
            <a:off x="934948" y="1602769"/>
            <a:ext cx="10181690" cy="1200329"/>
          </a:xfrm>
          <a:prstGeom prst="rect">
            <a:avLst/>
          </a:prstGeom>
          <a:noFill/>
        </p:spPr>
        <p:txBody>
          <a:bodyPr wrap="square" rtlCol="0">
            <a:spAutoFit/>
          </a:bodyPr>
          <a:lstStyle/>
          <a:p>
            <a:r>
              <a:rPr lang="en-GB" b="0" i="0" dirty="0">
                <a:solidFill>
                  <a:srgbClr val="1E1E1E"/>
                </a:solidFill>
                <a:effectLst/>
                <a:latin typeface="HelveticaNeueW02-45Ligh"/>
              </a:rPr>
              <a:t>A selection of graphics which you can use on social media to promote Fairtrade Fortnight. </a:t>
            </a:r>
          </a:p>
          <a:p>
            <a:endParaRPr lang="en-GB" dirty="0">
              <a:solidFill>
                <a:srgbClr val="1E1E1E"/>
              </a:solidFill>
              <a:latin typeface="HelveticaNeueW02-45Ligh"/>
            </a:endParaRPr>
          </a:p>
          <a:p>
            <a:r>
              <a:rPr lang="en-GB" b="0" i="0" dirty="0">
                <a:solidFill>
                  <a:srgbClr val="1E1E1E"/>
                </a:solidFill>
                <a:effectLst/>
                <a:latin typeface="HelveticaNeueW02-45Ligh"/>
              </a:rPr>
              <a:t>Each graphic is based on a story of a Fairtrade farmer. You can also find a summar</a:t>
            </a:r>
            <a:r>
              <a:rPr lang="en-GB" dirty="0">
                <a:solidFill>
                  <a:srgbClr val="1E1E1E"/>
                </a:solidFill>
                <a:latin typeface="HelveticaNeueW02-45Ligh"/>
              </a:rPr>
              <a:t>y of their story alongside the graphics to help you tell their story authentically.  </a:t>
            </a:r>
            <a:r>
              <a:rPr lang="en-GB" b="1" dirty="0">
                <a:solidFill>
                  <a:srgbClr val="1E1E1E"/>
                </a:solidFill>
                <a:latin typeface="HelveticaNeueW02-45Ligh"/>
                <a:hlinkClick r:id="rId2"/>
              </a:rPr>
              <a:t>Download from our website</a:t>
            </a:r>
            <a:endParaRPr lang="en-GB" b="1" dirty="0"/>
          </a:p>
        </p:txBody>
      </p:sp>
      <p:pic>
        <p:nvPicPr>
          <p:cNvPr id="5" name="Picture 4">
            <a:extLst>
              <a:ext uri="{FF2B5EF4-FFF2-40B4-BE49-F238E27FC236}">
                <a16:creationId xmlns:a16="http://schemas.microsoft.com/office/drawing/2014/main" id="{EE103EC7-1D48-96D8-20C7-779E95E59A84}"/>
              </a:ext>
            </a:extLst>
          </p:cNvPr>
          <p:cNvPicPr>
            <a:picLocks noChangeAspect="1"/>
          </p:cNvPicPr>
          <p:nvPr/>
        </p:nvPicPr>
        <p:blipFill>
          <a:blip r:embed="rId3"/>
          <a:stretch>
            <a:fillRect/>
          </a:stretch>
        </p:blipFill>
        <p:spPr>
          <a:xfrm>
            <a:off x="2869324" y="2882461"/>
            <a:ext cx="6096000" cy="3046009"/>
          </a:xfrm>
          <a:prstGeom prst="rect">
            <a:avLst/>
          </a:prstGeom>
        </p:spPr>
      </p:pic>
      <p:pic>
        <p:nvPicPr>
          <p:cNvPr id="6" name="Picture 6">
            <a:hlinkClick r:id="rId2"/>
            <a:extLst>
              <a:ext uri="{FF2B5EF4-FFF2-40B4-BE49-F238E27FC236}">
                <a16:creationId xmlns:a16="http://schemas.microsoft.com/office/drawing/2014/main" id="{59DC1133-7C1A-10D9-22BC-67D1DB017A71}"/>
              </a:ext>
            </a:extLst>
          </p:cNvPr>
          <p:cNvPicPr>
            <a:picLocks noChangeAspect="1"/>
          </p:cNvPicPr>
          <p:nvPr/>
        </p:nvPicPr>
        <p:blipFill>
          <a:blip r:embed="rId4"/>
          <a:stretch>
            <a:fillRect/>
          </a:stretch>
        </p:blipFill>
        <p:spPr>
          <a:xfrm>
            <a:off x="4337361" y="6054595"/>
            <a:ext cx="2743200" cy="558800"/>
          </a:xfrm>
          <a:prstGeom prst="rect">
            <a:avLst/>
          </a:prstGeom>
        </p:spPr>
      </p:pic>
    </p:spTree>
    <p:extLst>
      <p:ext uri="{BB962C8B-B14F-4D97-AF65-F5344CB8AC3E}">
        <p14:creationId xmlns:p14="http://schemas.microsoft.com/office/powerpoint/2010/main" val="51615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709613" y="524005"/>
            <a:ext cx="10306050" cy="914400"/>
          </a:xfrm>
        </p:spPr>
        <p:txBody>
          <a:bodyPr anchor="ctr"/>
          <a:lstStyle/>
          <a:p>
            <a:r>
              <a:rPr lang="en" sz="4400" dirty="0"/>
              <a:t>Fairtrade Fortnight films</a:t>
            </a:r>
            <a:endParaRPr lang="en-US" sz="4400" dirty="0"/>
          </a:p>
        </p:txBody>
      </p:sp>
      <p:sp>
        <p:nvSpPr>
          <p:cNvPr id="3" name="TextBox 2">
            <a:extLst>
              <a:ext uri="{FF2B5EF4-FFF2-40B4-BE49-F238E27FC236}">
                <a16:creationId xmlns:a16="http://schemas.microsoft.com/office/drawing/2014/main" id="{72BAEEA8-D4C9-A5AC-F0C5-AE8BF1DC453A}"/>
              </a:ext>
            </a:extLst>
          </p:cNvPr>
          <p:cNvSpPr txBox="1"/>
          <p:nvPr/>
        </p:nvSpPr>
        <p:spPr>
          <a:xfrm>
            <a:off x="1" y="1397675"/>
            <a:ext cx="5352836" cy="4524315"/>
          </a:xfrm>
          <a:prstGeom prst="rect">
            <a:avLst/>
          </a:prstGeom>
          <a:noFill/>
        </p:spPr>
        <p:txBody>
          <a:bodyPr wrap="square" rtlCol="0">
            <a:spAutoFit/>
          </a:bodyPr>
          <a:lstStyle/>
          <a:p>
            <a:pPr algn="l" fontAlgn="base"/>
            <a:r>
              <a:rPr lang="en-GB" b="0" i="0" dirty="0">
                <a:solidFill>
                  <a:srgbClr val="1E1E1E"/>
                </a:solidFill>
                <a:effectLst/>
                <a:latin typeface="HelveticaNeueW02-45Ligh"/>
              </a:rPr>
              <a:t>Brand new film produced for Fairtrade Fortnight 2023, featuring Fairtrade cocoa farmers in Ghana. With a full four minute version and a short 59 second version for social media, you can use these to spread the word anywhere.</a:t>
            </a:r>
            <a:endParaRPr lang="en-GB" dirty="0">
              <a:solidFill>
                <a:srgbClr val="1E1E1E"/>
              </a:solidFill>
              <a:latin typeface="HelveticaNeueW02-45Ligh"/>
            </a:endParaRPr>
          </a:p>
          <a:p>
            <a:pPr algn="l" fontAlgn="base"/>
            <a:endParaRPr lang="en-GB" b="0" i="0" dirty="0">
              <a:solidFill>
                <a:srgbClr val="1E1E1E"/>
              </a:solidFill>
              <a:effectLst/>
              <a:latin typeface="HelveticaNeueW02-45Ligh"/>
            </a:endParaRPr>
          </a:p>
          <a:p>
            <a:pPr algn="l" fontAlgn="base"/>
            <a:r>
              <a:rPr lang="en-GB" b="0" i="0" dirty="0">
                <a:solidFill>
                  <a:srgbClr val="1E1E1E"/>
                </a:solidFill>
                <a:effectLst/>
                <a:latin typeface="HelveticaNeueW02-45Ligh"/>
              </a:rPr>
              <a:t>Each film highlights key themes of climate, sustainability and the benefits of choosing Fairtrade. </a:t>
            </a:r>
            <a:r>
              <a:rPr lang="en-GB" b="1" i="0" dirty="0">
                <a:solidFill>
                  <a:srgbClr val="1E1E1E"/>
                </a:solidFill>
                <a:effectLst/>
                <a:latin typeface="HelveticaNeueW02-45Ligh"/>
              </a:rPr>
              <a:t>You can </a:t>
            </a:r>
            <a:r>
              <a:rPr lang="en-GB" b="1" i="0" dirty="0">
                <a:solidFill>
                  <a:srgbClr val="1E1E1E"/>
                </a:solidFill>
                <a:effectLst/>
                <a:latin typeface="HelveticaNeueW02-45Ligh"/>
                <a:hlinkClick r:id="rId2"/>
              </a:rPr>
              <a:t>download from our website </a:t>
            </a:r>
            <a:r>
              <a:rPr lang="en-GB" b="1" i="0" dirty="0">
                <a:solidFill>
                  <a:srgbClr val="1E1E1E"/>
                </a:solidFill>
                <a:effectLst/>
                <a:latin typeface="HelveticaNeueW02-45Ligh"/>
              </a:rPr>
              <a:t>or </a:t>
            </a:r>
            <a:r>
              <a:rPr lang="en-GB" b="1" i="0" dirty="0">
                <a:solidFill>
                  <a:srgbClr val="1E1E1E"/>
                </a:solidFill>
                <a:effectLst/>
                <a:latin typeface="HelveticaNeueW02-45Ligh"/>
                <a:hlinkClick r:id="rId3"/>
              </a:rPr>
              <a:t>watch on </a:t>
            </a:r>
            <a:r>
              <a:rPr lang="en-GB" b="1" i="0" dirty="0" err="1">
                <a:solidFill>
                  <a:srgbClr val="1E1E1E"/>
                </a:solidFill>
                <a:effectLst/>
                <a:latin typeface="HelveticaNeueW02-45Ligh"/>
                <a:hlinkClick r:id="rId3"/>
              </a:rPr>
              <a:t>Youtube</a:t>
            </a:r>
            <a:r>
              <a:rPr lang="en-GB" b="1" i="0" dirty="0">
                <a:solidFill>
                  <a:srgbClr val="1E1E1E"/>
                </a:solidFill>
                <a:effectLst/>
                <a:latin typeface="HelveticaNeueW02-45Ligh"/>
              </a:rPr>
              <a:t>.</a:t>
            </a:r>
          </a:p>
          <a:p>
            <a:pPr algn="l" fontAlgn="base"/>
            <a:endParaRPr lang="en-GB" b="1" dirty="0">
              <a:solidFill>
                <a:srgbClr val="1E1E1E"/>
              </a:solidFill>
              <a:latin typeface="HelveticaNeueW02-45Ligh"/>
            </a:endParaRPr>
          </a:p>
          <a:p>
            <a:pPr algn="l" fontAlgn="base"/>
            <a:r>
              <a:rPr lang="en-GB" b="1" i="0" dirty="0">
                <a:solidFill>
                  <a:srgbClr val="1E1E1E"/>
                </a:solidFill>
                <a:effectLst/>
                <a:latin typeface="HelveticaNeueW02-45Ligh"/>
              </a:rPr>
              <a:t>Planning a Fairtrade Fortnight film night? </a:t>
            </a:r>
            <a:r>
              <a:rPr lang="en-GB" i="0" dirty="0">
                <a:solidFill>
                  <a:srgbClr val="1E1E1E"/>
                </a:solidFill>
                <a:effectLst/>
                <a:latin typeface="HelveticaNeueW02-45Ligh"/>
              </a:rPr>
              <a:t>Check out our </a:t>
            </a:r>
            <a:r>
              <a:rPr lang="en-GB" i="0" dirty="0">
                <a:solidFill>
                  <a:srgbClr val="1E1E1E"/>
                </a:solidFill>
                <a:effectLst/>
                <a:latin typeface="HelveticaNeueW02-45Ligh"/>
                <a:hlinkClick r:id="rId4"/>
              </a:rPr>
              <a:t>Film Night Guide </a:t>
            </a:r>
            <a:r>
              <a:rPr lang="en-GB" i="0" dirty="0">
                <a:solidFill>
                  <a:srgbClr val="1E1E1E"/>
                </a:solidFill>
                <a:effectLst/>
                <a:latin typeface="HelveticaNeueW02-45Ligh"/>
              </a:rPr>
              <a:t>for other films you can show, and some suggested questions to get the discussion started.</a:t>
            </a:r>
            <a:endParaRPr lang="en-GB" b="1" i="0" dirty="0">
              <a:solidFill>
                <a:srgbClr val="1E1E1E"/>
              </a:solidFill>
              <a:effectLst/>
              <a:latin typeface="HelveticaNeueW02-45Ligh"/>
            </a:endParaRPr>
          </a:p>
          <a:p>
            <a:endParaRPr lang="en-GB" dirty="0"/>
          </a:p>
        </p:txBody>
      </p:sp>
      <p:pic>
        <p:nvPicPr>
          <p:cNvPr id="2050" name="Picture 2" descr="You are currently viewing Fairtrade Fortnight films">
            <a:extLst>
              <a:ext uri="{FF2B5EF4-FFF2-40B4-BE49-F238E27FC236}">
                <a16:creationId xmlns:a16="http://schemas.microsoft.com/office/drawing/2014/main" id="{27B4C783-0FE2-FD13-6829-73F4A8B25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270" y="1746607"/>
            <a:ext cx="6212440" cy="318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021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304800" y="610422"/>
            <a:ext cx="10822243" cy="914400"/>
          </a:xfrm>
        </p:spPr>
        <p:txBody>
          <a:bodyPr anchor="ctr"/>
          <a:lstStyle/>
          <a:p>
            <a:r>
              <a:rPr lang="en" sz="4400" dirty="0">
                <a:ea typeface="+mj-lt"/>
                <a:cs typeface="+mj-lt"/>
              </a:rPr>
              <a:t>Key facts and figures</a:t>
            </a:r>
            <a:endParaRPr lang="en-US" sz="4400" dirty="0"/>
          </a:p>
        </p:txBody>
      </p:sp>
      <p:sp>
        <p:nvSpPr>
          <p:cNvPr id="5" name="TextBox 4">
            <a:extLst>
              <a:ext uri="{FF2B5EF4-FFF2-40B4-BE49-F238E27FC236}">
                <a16:creationId xmlns:a16="http://schemas.microsoft.com/office/drawing/2014/main" id="{0EA55605-43DA-175F-200A-EDB0B93EC99B}"/>
              </a:ext>
            </a:extLst>
          </p:cNvPr>
          <p:cNvSpPr txBox="1"/>
          <p:nvPr/>
        </p:nvSpPr>
        <p:spPr>
          <a:xfrm>
            <a:off x="878408" y="1717240"/>
            <a:ext cx="3714613" cy="2031325"/>
          </a:xfrm>
          <a:prstGeom prst="rect">
            <a:avLst/>
          </a:prstGeom>
          <a:noFill/>
        </p:spPr>
        <p:txBody>
          <a:bodyPr wrap="square" rtlCol="0">
            <a:spAutoFit/>
          </a:bodyPr>
          <a:lstStyle/>
          <a:p>
            <a:r>
              <a:rPr lang="en-GB" dirty="0"/>
              <a:t>All the facts used in our presentation and script are sourced from our key facts and figures document, which includes sources for each statistic or piece of information. </a:t>
            </a:r>
            <a:r>
              <a:rPr lang="en-GB" b="1" dirty="0">
                <a:hlinkClick r:id="rId2"/>
              </a:rPr>
              <a:t>Download from our website</a:t>
            </a:r>
            <a:r>
              <a:rPr lang="en-GB" b="1" dirty="0"/>
              <a:t>. </a:t>
            </a:r>
            <a:endParaRPr lang="en-GB" dirty="0"/>
          </a:p>
        </p:txBody>
      </p:sp>
      <p:pic>
        <p:nvPicPr>
          <p:cNvPr id="4" name="Picture 3">
            <a:extLst>
              <a:ext uri="{FF2B5EF4-FFF2-40B4-BE49-F238E27FC236}">
                <a16:creationId xmlns:a16="http://schemas.microsoft.com/office/drawing/2014/main" id="{DDABE521-1CFF-D056-DE6E-8D0F7ADEC91A}"/>
              </a:ext>
            </a:extLst>
          </p:cNvPr>
          <p:cNvPicPr>
            <a:picLocks noChangeAspect="1"/>
          </p:cNvPicPr>
          <p:nvPr/>
        </p:nvPicPr>
        <p:blipFill>
          <a:blip r:embed="rId3"/>
          <a:stretch>
            <a:fillRect/>
          </a:stretch>
        </p:blipFill>
        <p:spPr>
          <a:xfrm>
            <a:off x="5124247" y="962146"/>
            <a:ext cx="6189345" cy="5033307"/>
          </a:xfrm>
          <a:prstGeom prst="rect">
            <a:avLst/>
          </a:prstGeom>
        </p:spPr>
      </p:pic>
    </p:spTree>
    <p:extLst>
      <p:ext uri="{BB962C8B-B14F-4D97-AF65-F5344CB8AC3E}">
        <p14:creationId xmlns:p14="http://schemas.microsoft.com/office/powerpoint/2010/main" val="1244262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304800" y="610422"/>
            <a:ext cx="10822243" cy="914400"/>
          </a:xfrm>
        </p:spPr>
        <p:txBody>
          <a:bodyPr anchor="ctr"/>
          <a:lstStyle/>
          <a:p>
            <a:r>
              <a:rPr lang="en" sz="4400" dirty="0">
                <a:ea typeface="+mj-lt"/>
                <a:cs typeface="+mj-lt"/>
              </a:rPr>
              <a:t>Frequently Asked Questions</a:t>
            </a:r>
            <a:endParaRPr lang="en-US" sz="4400" dirty="0"/>
          </a:p>
        </p:txBody>
      </p:sp>
      <p:sp>
        <p:nvSpPr>
          <p:cNvPr id="5" name="TextBox 4">
            <a:extLst>
              <a:ext uri="{FF2B5EF4-FFF2-40B4-BE49-F238E27FC236}">
                <a16:creationId xmlns:a16="http://schemas.microsoft.com/office/drawing/2014/main" id="{0EA55605-43DA-175F-200A-EDB0B93EC99B}"/>
              </a:ext>
            </a:extLst>
          </p:cNvPr>
          <p:cNvSpPr txBox="1"/>
          <p:nvPr/>
        </p:nvSpPr>
        <p:spPr>
          <a:xfrm>
            <a:off x="7905551" y="1720840"/>
            <a:ext cx="3714613" cy="3416320"/>
          </a:xfrm>
          <a:prstGeom prst="rect">
            <a:avLst/>
          </a:prstGeom>
          <a:noFill/>
        </p:spPr>
        <p:txBody>
          <a:bodyPr wrap="square" rtlCol="0">
            <a:spAutoFit/>
          </a:bodyPr>
          <a:lstStyle/>
          <a:p>
            <a:r>
              <a:rPr lang="en-GB" dirty="0"/>
              <a:t>A list of Frequently Asked Questions that may come up when you talking about Fairtrade Fortnight.</a:t>
            </a:r>
          </a:p>
          <a:p>
            <a:endParaRPr lang="en-GB" dirty="0"/>
          </a:p>
          <a:p>
            <a:r>
              <a:rPr lang="en-GB" dirty="0"/>
              <a:t>We’ll keep this up-to-date throughout Fairtrade Fortnight so keep checking back for more info, or email </a:t>
            </a:r>
            <a:r>
              <a:rPr lang="en-GB" dirty="0">
                <a:hlinkClick r:id="rId2"/>
              </a:rPr>
              <a:t>hello@fairtrade.org.uk</a:t>
            </a:r>
            <a:r>
              <a:rPr lang="en-GB" dirty="0"/>
              <a:t> with any questions.</a:t>
            </a:r>
          </a:p>
          <a:p>
            <a:endParaRPr lang="en-GB" dirty="0"/>
          </a:p>
          <a:p>
            <a:r>
              <a:rPr lang="en-GB" b="1" dirty="0">
                <a:hlinkClick r:id="rId3"/>
              </a:rPr>
              <a:t>Download from our website</a:t>
            </a:r>
            <a:r>
              <a:rPr lang="en-GB" b="1" dirty="0"/>
              <a:t>.</a:t>
            </a:r>
          </a:p>
        </p:txBody>
      </p:sp>
      <p:pic>
        <p:nvPicPr>
          <p:cNvPr id="6" name="Picture 5">
            <a:extLst>
              <a:ext uri="{FF2B5EF4-FFF2-40B4-BE49-F238E27FC236}">
                <a16:creationId xmlns:a16="http://schemas.microsoft.com/office/drawing/2014/main" id="{3948C0C8-1DBF-0C17-6F5C-2A6B992021F0}"/>
              </a:ext>
            </a:extLst>
          </p:cNvPr>
          <p:cNvPicPr>
            <a:picLocks noChangeAspect="1"/>
          </p:cNvPicPr>
          <p:nvPr/>
        </p:nvPicPr>
        <p:blipFill>
          <a:blip r:embed="rId4"/>
          <a:stretch>
            <a:fillRect/>
          </a:stretch>
        </p:blipFill>
        <p:spPr>
          <a:xfrm>
            <a:off x="824921" y="1982457"/>
            <a:ext cx="6342533" cy="2893085"/>
          </a:xfrm>
          <a:prstGeom prst="rect">
            <a:avLst/>
          </a:prstGeom>
        </p:spPr>
      </p:pic>
    </p:spTree>
    <p:extLst>
      <p:ext uri="{BB962C8B-B14F-4D97-AF65-F5344CB8AC3E}">
        <p14:creationId xmlns:p14="http://schemas.microsoft.com/office/powerpoint/2010/main" val="2394971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304800" y="610422"/>
            <a:ext cx="10822243" cy="914400"/>
          </a:xfrm>
        </p:spPr>
        <p:txBody>
          <a:bodyPr anchor="ctr"/>
          <a:lstStyle/>
          <a:p>
            <a:r>
              <a:rPr lang="en" sz="4400" dirty="0">
                <a:ea typeface="+mj-lt"/>
                <a:cs typeface="+mj-lt"/>
              </a:rPr>
              <a:t>Fairtrade Fortnight logos and icons</a:t>
            </a:r>
            <a:endParaRPr lang="en-US" sz="4400" dirty="0"/>
          </a:p>
        </p:txBody>
      </p:sp>
      <p:sp>
        <p:nvSpPr>
          <p:cNvPr id="5" name="TextBox 4">
            <a:extLst>
              <a:ext uri="{FF2B5EF4-FFF2-40B4-BE49-F238E27FC236}">
                <a16:creationId xmlns:a16="http://schemas.microsoft.com/office/drawing/2014/main" id="{0EA55605-43DA-175F-200A-EDB0B93EC99B}"/>
              </a:ext>
            </a:extLst>
          </p:cNvPr>
          <p:cNvSpPr txBox="1"/>
          <p:nvPr/>
        </p:nvSpPr>
        <p:spPr>
          <a:xfrm>
            <a:off x="878408" y="1717240"/>
            <a:ext cx="8978592" cy="646331"/>
          </a:xfrm>
          <a:prstGeom prst="rect">
            <a:avLst/>
          </a:prstGeom>
          <a:noFill/>
        </p:spPr>
        <p:txBody>
          <a:bodyPr wrap="square" rtlCol="0">
            <a:spAutoFit/>
          </a:bodyPr>
          <a:lstStyle/>
          <a:p>
            <a:r>
              <a:rPr lang="en-GB" dirty="0"/>
              <a:t>A selection of logos and graphics to help you spread the word on Fairtrade Fortnight, including versions with and without this year’s dates. </a:t>
            </a:r>
            <a:r>
              <a:rPr lang="en-GB" b="1" dirty="0">
                <a:hlinkClick r:id="rId2"/>
              </a:rPr>
              <a:t>Download from our website.</a:t>
            </a:r>
            <a:endParaRPr lang="en-GB" dirty="0"/>
          </a:p>
        </p:txBody>
      </p:sp>
      <p:pic>
        <p:nvPicPr>
          <p:cNvPr id="8" name="Picture 7" descr="A picture containing logo&#10;&#10;Description automatically generated">
            <a:extLst>
              <a:ext uri="{FF2B5EF4-FFF2-40B4-BE49-F238E27FC236}">
                <a16:creationId xmlns:a16="http://schemas.microsoft.com/office/drawing/2014/main" id="{1BEF13FF-8A5F-6060-8740-BB4278D0C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785" y="3349035"/>
            <a:ext cx="3289361" cy="1957170"/>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6726D5AD-0DC3-89C3-5699-FD384083A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047" y="3596880"/>
            <a:ext cx="2969802" cy="1461480"/>
          </a:xfrm>
          <a:prstGeom prst="rect">
            <a:avLst/>
          </a:prstGeom>
        </p:spPr>
      </p:pic>
    </p:spTree>
    <p:extLst>
      <p:ext uri="{BB962C8B-B14F-4D97-AF65-F5344CB8AC3E}">
        <p14:creationId xmlns:p14="http://schemas.microsoft.com/office/powerpoint/2010/main" val="78803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304800" y="610422"/>
            <a:ext cx="10822243" cy="914400"/>
          </a:xfrm>
        </p:spPr>
        <p:txBody>
          <a:bodyPr anchor="ctr"/>
          <a:lstStyle/>
          <a:p>
            <a:r>
              <a:rPr lang="en" sz="4400" dirty="0">
                <a:ea typeface="+mj-lt"/>
                <a:cs typeface="+mj-lt"/>
              </a:rPr>
              <a:t>Print-at-home assets</a:t>
            </a:r>
            <a:endParaRPr lang="en-US" sz="4400" dirty="0"/>
          </a:p>
        </p:txBody>
      </p:sp>
      <p:sp>
        <p:nvSpPr>
          <p:cNvPr id="5" name="TextBox 4">
            <a:extLst>
              <a:ext uri="{FF2B5EF4-FFF2-40B4-BE49-F238E27FC236}">
                <a16:creationId xmlns:a16="http://schemas.microsoft.com/office/drawing/2014/main" id="{0EA55605-43DA-175F-200A-EDB0B93EC99B}"/>
              </a:ext>
            </a:extLst>
          </p:cNvPr>
          <p:cNvSpPr txBox="1"/>
          <p:nvPr/>
        </p:nvSpPr>
        <p:spPr>
          <a:xfrm>
            <a:off x="878408" y="1717240"/>
            <a:ext cx="8978592" cy="646331"/>
          </a:xfrm>
          <a:prstGeom prst="rect">
            <a:avLst/>
          </a:prstGeom>
          <a:noFill/>
        </p:spPr>
        <p:txBody>
          <a:bodyPr wrap="square" rtlCol="0">
            <a:spAutoFit/>
          </a:bodyPr>
          <a:lstStyle/>
          <a:p>
            <a:r>
              <a:rPr lang="en-GB" dirty="0"/>
              <a:t>Print a range of posters, leaflets and postcards to help spread word about Fairtrade Fortnight in your community. </a:t>
            </a:r>
            <a:r>
              <a:rPr lang="en-GB" b="1" dirty="0">
                <a:hlinkClick r:id="rId2"/>
              </a:rPr>
              <a:t>Visit the website to download and print.</a:t>
            </a:r>
            <a:endParaRPr lang="en-GB" dirty="0"/>
          </a:p>
        </p:txBody>
      </p:sp>
      <p:pic>
        <p:nvPicPr>
          <p:cNvPr id="4" name="Picture 3">
            <a:extLst>
              <a:ext uri="{FF2B5EF4-FFF2-40B4-BE49-F238E27FC236}">
                <a16:creationId xmlns:a16="http://schemas.microsoft.com/office/drawing/2014/main" id="{C9010AD8-6C19-9A64-5D6D-FBF663E6B6EF}"/>
              </a:ext>
            </a:extLst>
          </p:cNvPr>
          <p:cNvPicPr>
            <a:picLocks noChangeAspect="1"/>
          </p:cNvPicPr>
          <p:nvPr/>
        </p:nvPicPr>
        <p:blipFill>
          <a:blip r:embed="rId3"/>
          <a:stretch>
            <a:fillRect/>
          </a:stretch>
        </p:blipFill>
        <p:spPr>
          <a:xfrm>
            <a:off x="8767465" y="2753831"/>
            <a:ext cx="2179069" cy="3114825"/>
          </a:xfrm>
          <a:prstGeom prst="rect">
            <a:avLst/>
          </a:prstGeom>
        </p:spPr>
      </p:pic>
      <p:pic>
        <p:nvPicPr>
          <p:cNvPr id="7" name="Picture 6">
            <a:extLst>
              <a:ext uri="{FF2B5EF4-FFF2-40B4-BE49-F238E27FC236}">
                <a16:creationId xmlns:a16="http://schemas.microsoft.com/office/drawing/2014/main" id="{44FE399D-E1B2-645E-2F32-B8BB1D007DD8}"/>
              </a:ext>
            </a:extLst>
          </p:cNvPr>
          <p:cNvPicPr>
            <a:picLocks noChangeAspect="1"/>
          </p:cNvPicPr>
          <p:nvPr/>
        </p:nvPicPr>
        <p:blipFill>
          <a:blip r:embed="rId4"/>
          <a:stretch>
            <a:fillRect/>
          </a:stretch>
        </p:blipFill>
        <p:spPr>
          <a:xfrm>
            <a:off x="5749157" y="2753831"/>
            <a:ext cx="2252567" cy="3114825"/>
          </a:xfrm>
          <a:prstGeom prst="rect">
            <a:avLst/>
          </a:prstGeom>
        </p:spPr>
      </p:pic>
      <p:pic>
        <p:nvPicPr>
          <p:cNvPr id="9" name="Picture 8">
            <a:extLst>
              <a:ext uri="{FF2B5EF4-FFF2-40B4-BE49-F238E27FC236}">
                <a16:creationId xmlns:a16="http://schemas.microsoft.com/office/drawing/2014/main" id="{FE2FB1AB-A32D-7144-7CA4-404B7ACA9918}"/>
              </a:ext>
            </a:extLst>
          </p:cNvPr>
          <p:cNvPicPr>
            <a:picLocks noChangeAspect="1"/>
          </p:cNvPicPr>
          <p:nvPr/>
        </p:nvPicPr>
        <p:blipFill>
          <a:blip r:embed="rId5"/>
          <a:stretch>
            <a:fillRect/>
          </a:stretch>
        </p:blipFill>
        <p:spPr>
          <a:xfrm>
            <a:off x="2763640" y="2693396"/>
            <a:ext cx="2235116" cy="3114826"/>
          </a:xfrm>
          <a:prstGeom prst="rect">
            <a:avLst/>
          </a:prstGeom>
        </p:spPr>
      </p:pic>
      <p:pic>
        <p:nvPicPr>
          <p:cNvPr id="11" name="Picture 10">
            <a:extLst>
              <a:ext uri="{FF2B5EF4-FFF2-40B4-BE49-F238E27FC236}">
                <a16:creationId xmlns:a16="http://schemas.microsoft.com/office/drawing/2014/main" id="{5944EE6E-B376-A91E-8176-9C0130226E13}"/>
              </a:ext>
            </a:extLst>
          </p:cNvPr>
          <p:cNvPicPr>
            <a:picLocks noChangeAspect="1"/>
          </p:cNvPicPr>
          <p:nvPr/>
        </p:nvPicPr>
        <p:blipFill>
          <a:blip r:embed="rId6"/>
          <a:stretch>
            <a:fillRect/>
          </a:stretch>
        </p:blipFill>
        <p:spPr>
          <a:xfrm>
            <a:off x="143099" y="2733995"/>
            <a:ext cx="2204733" cy="3114826"/>
          </a:xfrm>
          <a:prstGeom prst="rect">
            <a:avLst/>
          </a:prstGeom>
        </p:spPr>
      </p:pic>
    </p:spTree>
    <p:extLst>
      <p:ext uri="{BB962C8B-B14F-4D97-AF65-F5344CB8AC3E}">
        <p14:creationId xmlns:p14="http://schemas.microsoft.com/office/powerpoint/2010/main" val="1932887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304800" y="610422"/>
            <a:ext cx="10822243" cy="914400"/>
          </a:xfrm>
        </p:spPr>
        <p:txBody>
          <a:bodyPr anchor="ctr"/>
          <a:lstStyle/>
          <a:p>
            <a:r>
              <a:rPr lang="en" sz="4400" dirty="0">
                <a:ea typeface="+mj-lt"/>
                <a:cs typeface="+mj-lt"/>
              </a:rPr>
              <a:t>Get media attention</a:t>
            </a:r>
            <a:endParaRPr lang="en-US" sz="4400" dirty="0"/>
          </a:p>
        </p:txBody>
      </p:sp>
      <p:sp>
        <p:nvSpPr>
          <p:cNvPr id="5" name="TextBox 4">
            <a:extLst>
              <a:ext uri="{FF2B5EF4-FFF2-40B4-BE49-F238E27FC236}">
                <a16:creationId xmlns:a16="http://schemas.microsoft.com/office/drawing/2014/main" id="{0EA55605-43DA-175F-200A-EDB0B93EC99B}"/>
              </a:ext>
            </a:extLst>
          </p:cNvPr>
          <p:cNvSpPr txBox="1"/>
          <p:nvPr/>
        </p:nvSpPr>
        <p:spPr>
          <a:xfrm>
            <a:off x="878408" y="1717240"/>
            <a:ext cx="8978592" cy="646331"/>
          </a:xfrm>
          <a:prstGeom prst="rect">
            <a:avLst/>
          </a:prstGeom>
          <a:noFill/>
        </p:spPr>
        <p:txBody>
          <a:bodyPr wrap="square" rtlCol="0">
            <a:spAutoFit/>
          </a:bodyPr>
          <a:lstStyle/>
          <a:p>
            <a:r>
              <a:rPr lang="en-GB" dirty="0"/>
              <a:t>Read our </a:t>
            </a:r>
            <a:r>
              <a:rPr lang="en-GB" b="1" dirty="0">
                <a:hlinkClick r:id="rId2"/>
              </a:rPr>
              <a:t>guide to working with local media </a:t>
            </a:r>
            <a:r>
              <a:rPr lang="en-GB" dirty="0"/>
              <a:t>and adapt our </a:t>
            </a:r>
            <a:r>
              <a:rPr lang="en-GB" b="1" dirty="0">
                <a:hlinkClick r:id="rId3"/>
              </a:rPr>
              <a:t>template press release</a:t>
            </a:r>
            <a:r>
              <a:rPr lang="en-GB" dirty="0"/>
              <a:t> to get local and national media outlets to cover your excellent work. </a:t>
            </a:r>
          </a:p>
        </p:txBody>
      </p:sp>
      <p:pic>
        <p:nvPicPr>
          <p:cNvPr id="6" name="Picture 5">
            <a:extLst>
              <a:ext uri="{FF2B5EF4-FFF2-40B4-BE49-F238E27FC236}">
                <a16:creationId xmlns:a16="http://schemas.microsoft.com/office/drawing/2014/main" id="{D316DC77-56FA-01BC-4414-104156F4721C}"/>
              </a:ext>
            </a:extLst>
          </p:cNvPr>
          <p:cNvPicPr>
            <a:picLocks noChangeAspect="1"/>
          </p:cNvPicPr>
          <p:nvPr/>
        </p:nvPicPr>
        <p:blipFill>
          <a:blip r:embed="rId4"/>
          <a:stretch>
            <a:fillRect/>
          </a:stretch>
        </p:blipFill>
        <p:spPr>
          <a:xfrm>
            <a:off x="6485861" y="2555989"/>
            <a:ext cx="5549674" cy="3582279"/>
          </a:xfrm>
          <a:prstGeom prst="rect">
            <a:avLst/>
          </a:prstGeom>
        </p:spPr>
      </p:pic>
      <p:pic>
        <p:nvPicPr>
          <p:cNvPr id="10" name="Picture 9">
            <a:extLst>
              <a:ext uri="{FF2B5EF4-FFF2-40B4-BE49-F238E27FC236}">
                <a16:creationId xmlns:a16="http://schemas.microsoft.com/office/drawing/2014/main" id="{A1EB3518-0E13-BBC1-01BC-951CED62F055}"/>
              </a:ext>
            </a:extLst>
          </p:cNvPr>
          <p:cNvPicPr>
            <a:picLocks noChangeAspect="1"/>
          </p:cNvPicPr>
          <p:nvPr/>
        </p:nvPicPr>
        <p:blipFill>
          <a:blip r:embed="rId5"/>
          <a:stretch>
            <a:fillRect/>
          </a:stretch>
        </p:blipFill>
        <p:spPr>
          <a:xfrm>
            <a:off x="304800" y="2555989"/>
            <a:ext cx="5943004" cy="2859753"/>
          </a:xfrm>
          <a:prstGeom prst="rect">
            <a:avLst/>
          </a:prstGeom>
        </p:spPr>
      </p:pic>
    </p:spTree>
    <p:extLst>
      <p:ext uri="{BB962C8B-B14F-4D97-AF65-F5344CB8AC3E}">
        <p14:creationId xmlns:p14="http://schemas.microsoft.com/office/powerpoint/2010/main" val="3000025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 name="Picture 3" descr="Black colour" title="Community-building icon">
            <a:extLst>
              <a:ext uri="{FF2B5EF4-FFF2-40B4-BE49-F238E27FC236}">
                <a16:creationId xmlns:a16="http://schemas.microsoft.com/office/drawing/2014/main" id="{A8A5BAC3-3DE7-CE57-BBA4-8ACDC1BF6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147" y="1068402"/>
            <a:ext cx="5172075" cy="472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698DDC1F-7D97-3633-7050-8A0D4238EA34}"/>
              </a:ext>
            </a:extLst>
          </p:cNvPr>
          <p:cNvSpPr txBox="1">
            <a:spLocks noChangeArrowheads="1"/>
          </p:cNvSpPr>
          <p:nvPr/>
        </p:nvSpPr>
        <p:spPr bwMode="auto">
          <a:xfrm>
            <a:off x="567364" y="1951671"/>
            <a:ext cx="5725274" cy="325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Exo 2" pitchFamily="2" charset="0"/>
              </a:defRPr>
            </a:lvl1pPr>
            <a:lvl2pPr marL="742950" indent="-285750">
              <a:defRPr>
                <a:solidFill>
                  <a:schemeClr val="tx1"/>
                </a:solidFill>
                <a:latin typeface="Exo 2" pitchFamily="2" charset="0"/>
              </a:defRPr>
            </a:lvl2pPr>
            <a:lvl3pPr marL="1143000" indent="-228600">
              <a:defRPr>
                <a:solidFill>
                  <a:schemeClr val="tx1"/>
                </a:solidFill>
                <a:latin typeface="Exo 2" pitchFamily="2" charset="0"/>
              </a:defRPr>
            </a:lvl3pPr>
            <a:lvl4pPr marL="1600200" indent="-228600">
              <a:defRPr>
                <a:solidFill>
                  <a:schemeClr val="tx1"/>
                </a:solidFill>
                <a:latin typeface="Exo 2" pitchFamily="2" charset="0"/>
              </a:defRPr>
            </a:lvl4pPr>
            <a:lvl5pPr marL="2057400" indent="-228600">
              <a:defRPr>
                <a:solidFill>
                  <a:schemeClr val="tx1"/>
                </a:solidFill>
                <a:latin typeface="Exo 2" pitchFamily="2" charset="0"/>
              </a:defRPr>
            </a:lvl5pPr>
            <a:lvl6pPr marL="2514600" indent="-228600" eaLnBrk="0" fontAlgn="base" hangingPunct="0">
              <a:spcBef>
                <a:spcPct val="0"/>
              </a:spcBef>
              <a:spcAft>
                <a:spcPct val="0"/>
              </a:spcAft>
              <a:defRPr>
                <a:solidFill>
                  <a:schemeClr val="tx1"/>
                </a:solidFill>
                <a:latin typeface="Exo 2" pitchFamily="2" charset="0"/>
              </a:defRPr>
            </a:lvl6pPr>
            <a:lvl7pPr marL="2971800" indent="-228600" eaLnBrk="0" fontAlgn="base" hangingPunct="0">
              <a:spcBef>
                <a:spcPct val="0"/>
              </a:spcBef>
              <a:spcAft>
                <a:spcPct val="0"/>
              </a:spcAft>
              <a:defRPr>
                <a:solidFill>
                  <a:schemeClr val="tx1"/>
                </a:solidFill>
                <a:latin typeface="Exo 2" pitchFamily="2" charset="0"/>
              </a:defRPr>
            </a:lvl7pPr>
            <a:lvl8pPr marL="3429000" indent="-228600" eaLnBrk="0" fontAlgn="base" hangingPunct="0">
              <a:spcBef>
                <a:spcPct val="0"/>
              </a:spcBef>
              <a:spcAft>
                <a:spcPct val="0"/>
              </a:spcAft>
              <a:defRPr>
                <a:solidFill>
                  <a:schemeClr val="tx1"/>
                </a:solidFill>
                <a:latin typeface="Exo 2" pitchFamily="2" charset="0"/>
              </a:defRPr>
            </a:lvl8pPr>
            <a:lvl9pPr marL="3886200" indent="-228600" eaLnBrk="0" fontAlgn="base" hangingPunct="0">
              <a:spcBef>
                <a:spcPct val="0"/>
              </a:spcBef>
              <a:spcAft>
                <a:spcPct val="0"/>
              </a:spcAft>
              <a:defRPr>
                <a:solidFill>
                  <a:schemeClr val="tx1"/>
                </a:solidFill>
                <a:latin typeface="Exo 2" pitchFamily="2" charset="0"/>
              </a:defRPr>
            </a:lvl9pPr>
          </a:lstStyle>
          <a:p>
            <a:pPr eaLnBrk="1" hangingPunct="1"/>
            <a:r>
              <a:rPr lang="en-US" altLang="en-US" sz="6000" dirty="0">
                <a:solidFill>
                  <a:schemeClr val="accent1"/>
                </a:solidFill>
                <a:latin typeface="Alegreya Sans Black" panose="00000A00000000000000" pitchFamily="2" charset="0"/>
                <a:ea typeface="+mj-ea"/>
                <a:cs typeface="+mj-cs"/>
              </a:rPr>
              <a:t>Contents</a:t>
            </a:r>
            <a:endParaRPr lang="en-US" altLang="en-US" sz="6000" dirty="0">
              <a:latin typeface="Exo 2" panose="00000500000000000000" pitchFamily="50" charset="0"/>
            </a:endParaRPr>
          </a:p>
          <a:p>
            <a:pPr marL="342900" indent="-342900" eaLnBrk="1" hangingPunct="1">
              <a:lnSpc>
                <a:spcPct val="150000"/>
              </a:lnSpc>
              <a:buFont typeface="Arial" panose="020B0604020202020204" pitchFamily="34" charset="0"/>
              <a:buChar char="•"/>
            </a:pPr>
            <a:r>
              <a:rPr lang="en-GB" altLang="en-US" sz="2000" b="1" dirty="0">
                <a:latin typeface="Exo 2"/>
              </a:rPr>
              <a:t>Why Fairtrade Fortnight?</a:t>
            </a:r>
          </a:p>
          <a:p>
            <a:pPr marL="342900" indent="-342900">
              <a:lnSpc>
                <a:spcPct val="150000"/>
              </a:lnSpc>
              <a:buFont typeface="Arial" panose="020B0604020202020204" pitchFamily="34" charset="0"/>
              <a:buChar char="•"/>
            </a:pPr>
            <a:r>
              <a:rPr lang="en-GB" sz="2000" b="1" dirty="0">
                <a:latin typeface="Arial"/>
                <a:cs typeface="Arial"/>
              </a:rPr>
              <a:t>Key messages 2023</a:t>
            </a:r>
            <a:endParaRPr lang="en-GB" altLang="en-US" sz="2000" b="1" dirty="0">
              <a:latin typeface="Exo 2"/>
            </a:endParaRPr>
          </a:p>
          <a:p>
            <a:pPr marL="342900" indent="-342900">
              <a:lnSpc>
                <a:spcPct val="150000"/>
              </a:lnSpc>
              <a:buFont typeface="Arial" panose="020B0604020202020204" pitchFamily="34" charset="0"/>
              <a:buChar char="•"/>
            </a:pPr>
            <a:r>
              <a:rPr lang="en-GB" altLang="en-US" sz="2000" b="1" dirty="0">
                <a:latin typeface="Exo 2"/>
              </a:rPr>
              <a:t>The campaign: The endangered isle</a:t>
            </a:r>
          </a:p>
          <a:p>
            <a:pPr marL="342900" indent="-342900">
              <a:lnSpc>
                <a:spcPct val="150000"/>
              </a:lnSpc>
              <a:buFont typeface="Arial" panose="020B0604020202020204" pitchFamily="34" charset="0"/>
              <a:buChar char="•"/>
            </a:pPr>
            <a:r>
              <a:rPr lang="en-GB" altLang="en-US" sz="2000" b="1" dirty="0">
                <a:latin typeface="Exo 2"/>
              </a:rPr>
              <a:t>Resources</a:t>
            </a:r>
          </a:p>
          <a:p>
            <a:pPr marL="342900" indent="-342900">
              <a:lnSpc>
                <a:spcPct val="150000"/>
              </a:lnSpc>
              <a:buFont typeface="Arial" panose="020B0604020202020204" pitchFamily="34" charset="0"/>
              <a:buChar char="•"/>
            </a:pPr>
            <a:r>
              <a:rPr lang="en-GB" altLang="en-US" sz="2000" b="1" dirty="0">
                <a:latin typeface="Exo 2"/>
              </a:rPr>
              <a:t>Actions</a:t>
            </a:r>
          </a:p>
        </p:txBody>
      </p:sp>
      <p:pic>
        <p:nvPicPr>
          <p:cNvPr id="2" name="Picture 1" descr="Logo&#10;&#10;Description automatically generated">
            <a:extLst>
              <a:ext uri="{FF2B5EF4-FFF2-40B4-BE49-F238E27FC236}">
                <a16:creationId xmlns:a16="http://schemas.microsoft.com/office/drawing/2014/main" id="{06B16ACB-F60D-5EE8-C70A-EF6018CD2D7A}"/>
              </a:ext>
            </a:extLst>
          </p:cNvPr>
          <p:cNvPicPr>
            <a:picLocks noChangeAspect="1"/>
          </p:cNvPicPr>
          <p:nvPr/>
        </p:nvPicPr>
        <p:blipFill rotWithShape="1">
          <a:blip r:embed="rId3">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9" name="Slide Number Placeholder 3">
            <a:extLst>
              <a:ext uri="{FF2B5EF4-FFF2-40B4-BE49-F238E27FC236}">
                <a16:creationId xmlns:a16="http://schemas.microsoft.com/office/drawing/2014/main" id="{546404F6-2632-011F-FB7C-5A4817430D0F}"/>
              </a:ext>
            </a:extLst>
          </p:cNvPr>
          <p:cNvSpPr txBox="1">
            <a:spLocks/>
          </p:cNvSpPr>
          <p:nvPr/>
        </p:nvSpPr>
        <p:spPr bwMode="auto">
          <a:xfrm>
            <a:off x="11506200" y="625808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0000"/>
              </a:lnSpc>
              <a:spcBef>
                <a:spcPts val="10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1pPr>
            <a:lvl2pPr marL="457200" algn="l" rtl="0" eaLnBrk="0" fontAlgn="base" hangingPunct="0">
              <a:lnSpc>
                <a:spcPct val="90000"/>
              </a:lnSpc>
              <a:spcBef>
                <a:spcPts val="500"/>
              </a:spcBef>
              <a:spcAft>
                <a:spcPct val="0"/>
              </a:spcAft>
              <a:buFont typeface="Arial" panose="020B0604020202020204" pitchFamily="34" charset="0"/>
              <a:defRPr sz="2000" b="1"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600"/>
              <a:t>2</a:t>
            </a:r>
          </a:p>
        </p:txBody>
      </p:sp>
    </p:spTree>
    <p:extLst>
      <p:ext uri="{BB962C8B-B14F-4D97-AF65-F5344CB8AC3E}">
        <p14:creationId xmlns:p14="http://schemas.microsoft.com/office/powerpoint/2010/main" val="72656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574818" y="390625"/>
            <a:ext cx="10306050" cy="914400"/>
          </a:xfrm>
        </p:spPr>
        <p:txBody>
          <a:bodyPr anchor="ctr"/>
          <a:lstStyle/>
          <a:p>
            <a:r>
              <a:rPr lang="en" dirty="0"/>
              <a:t>More resources to run an event</a:t>
            </a:r>
            <a:endParaRPr lang="en-US" dirty="0"/>
          </a:p>
        </p:txBody>
      </p:sp>
      <p:sp>
        <p:nvSpPr>
          <p:cNvPr id="6" name="Subtitle 2">
            <a:extLst>
              <a:ext uri="{FF2B5EF4-FFF2-40B4-BE49-F238E27FC236}">
                <a16:creationId xmlns:a16="http://schemas.microsoft.com/office/drawing/2014/main" id="{84D14905-5B84-8CB4-ACDB-CF2320A3051C}"/>
              </a:ext>
            </a:extLst>
          </p:cNvPr>
          <p:cNvSpPr>
            <a:spLocks noGrp="1"/>
          </p:cNvSpPr>
          <p:nvPr>
            <p:ph type="subTitle" idx="1"/>
          </p:nvPr>
        </p:nvSpPr>
        <p:spPr>
          <a:xfrm>
            <a:off x="318499" y="1440804"/>
            <a:ext cx="10818688" cy="3310890"/>
          </a:xfrm>
        </p:spPr>
        <p:txBody>
          <a:bodyPr/>
          <a:lstStyle/>
          <a:p>
            <a:pPr marL="101600" indent="0">
              <a:buSzPct val="85000"/>
              <a:buNone/>
            </a:pPr>
            <a:r>
              <a:rPr lang="en-US" sz="2400" dirty="0">
                <a:latin typeface="Exo 2"/>
              </a:rPr>
              <a:t>Looking to run an event? Here’s a few resources to give you some inspiration!</a:t>
            </a:r>
          </a:p>
          <a:p>
            <a:pPr marL="101600" indent="0">
              <a:buSzPct val="85000"/>
              <a:buNone/>
            </a:pPr>
            <a:endParaRPr lang="en-US" sz="2400" dirty="0">
              <a:latin typeface="Exo 2"/>
            </a:endParaRPr>
          </a:p>
          <a:p>
            <a:pPr marL="101600" indent="0">
              <a:buSzPct val="85000"/>
              <a:buNone/>
            </a:pPr>
            <a:r>
              <a:rPr lang="en-US" sz="2400" b="1" dirty="0">
                <a:latin typeface="Exo 2"/>
                <a:hlinkClick r:id="rId2"/>
              </a:rPr>
              <a:t>Our Fairtrade Fortnight 2023 quiz</a:t>
            </a:r>
            <a:r>
              <a:rPr lang="en-US" sz="2400" b="1" dirty="0">
                <a:latin typeface="Exo 2"/>
              </a:rPr>
              <a:t>: </a:t>
            </a:r>
            <a:r>
              <a:rPr lang="en-US" sz="2400" dirty="0">
                <a:latin typeface="Exo 2"/>
              </a:rPr>
              <a:t>Test your knowledge – and those of your community – on all things Fairtrade and beyond with our special quiz.</a:t>
            </a:r>
          </a:p>
          <a:p>
            <a:pPr marL="101600" indent="0">
              <a:buSzPct val="85000"/>
              <a:buNone/>
            </a:pPr>
            <a:r>
              <a:rPr lang="en-US" sz="2400" b="1" dirty="0">
                <a:latin typeface="Exo 2"/>
                <a:hlinkClick r:id="rId3"/>
              </a:rPr>
              <a:t>Guide to a Fairtrade Film Night</a:t>
            </a:r>
            <a:r>
              <a:rPr lang="en-US" sz="2400" b="1" dirty="0">
                <a:latin typeface="Exo 2"/>
              </a:rPr>
              <a:t>: </a:t>
            </a:r>
            <a:r>
              <a:rPr lang="en-US" sz="2400" dirty="0">
                <a:latin typeface="Exo 2"/>
              </a:rPr>
              <a:t>Get people talking Fairtrade with our series of short films, including conversation starter questions and links to download for offline viewing.</a:t>
            </a:r>
          </a:p>
          <a:p>
            <a:pPr marL="101600" indent="0">
              <a:buSzPct val="85000"/>
              <a:buNone/>
            </a:pPr>
            <a:r>
              <a:rPr lang="en-US" sz="2400" b="1" dirty="0">
                <a:latin typeface="Exo 2"/>
                <a:hlinkClick r:id="rId4"/>
              </a:rPr>
              <a:t>8 event ideas from fellow campaigners: </a:t>
            </a:r>
            <a:r>
              <a:rPr lang="en-US" sz="2400" dirty="0">
                <a:latin typeface="Exo 2"/>
              </a:rPr>
              <a:t>If you want more inspiration, check out this amazing selection of campaign ideas from Fairtrade campaigners.</a:t>
            </a:r>
            <a:endParaRPr lang="en-US" sz="2400" b="1" dirty="0">
              <a:latin typeface="Exo 2"/>
            </a:endParaRPr>
          </a:p>
        </p:txBody>
      </p:sp>
    </p:spTree>
    <p:extLst>
      <p:ext uri="{BB962C8B-B14F-4D97-AF65-F5344CB8AC3E}">
        <p14:creationId xmlns:p14="http://schemas.microsoft.com/office/powerpoint/2010/main" val="30848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C0FC"/>
        </a:solidFill>
        <a:effectLst/>
      </p:bgPr>
    </p:bg>
    <p:spTree>
      <p:nvGrpSpPr>
        <p:cNvPr id="1" name=""/>
        <p:cNvGrpSpPr/>
        <p:nvPr/>
      </p:nvGrpSpPr>
      <p:grpSpPr>
        <a:xfrm>
          <a:off x="0" y="0"/>
          <a:ext cx="0" cy="0"/>
          <a:chOff x="0" y="0"/>
          <a:chExt cx="0" cy="0"/>
        </a:xfrm>
      </p:grpSpPr>
      <p:sp>
        <p:nvSpPr>
          <p:cNvPr id="14338" name="Title 11">
            <a:extLst>
              <a:ext uri="{FF2B5EF4-FFF2-40B4-BE49-F238E27FC236}">
                <a16:creationId xmlns:a16="http://schemas.microsoft.com/office/drawing/2014/main" id="{D467E558-3140-4C91-BD7A-2B6801F5ADDC}"/>
              </a:ext>
            </a:extLst>
          </p:cNvPr>
          <p:cNvSpPr>
            <a:spLocks noGrp="1" noChangeArrowheads="1"/>
          </p:cNvSpPr>
          <p:nvPr>
            <p:ph type="title"/>
          </p:nvPr>
        </p:nvSpPr>
        <p:spPr>
          <a:xfrm>
            <a:off x="685800" y="2879725"/>
            <a:ext cx="8229600" cy="1098550"/>
          </a:xfrm>
        </p:spPr>
        <p:txBody>
          <a:bodyPr/>
          <a:lstStyle/>
          <a:p>
            <a:pPr eaLnBrk="1" hangingPunct="1"/>
            <a:r>
              <a:rPr lang="en-US" altLang="en-US" dirty="0">
                <a:latin typeface="Alegreya Sans Black"/>
              </a:rPr>
              <a:t>Getting involved</a:t>
            </a:r>
            <a:endParaRPr lang="en-US" altLang="en-US" dirty="0"/>
          </a:p>
        </p:txBody>
      </p:sp>
      <p:pic>
        <p:nvPicPr>
          <p:cNvPr id="2" name="Google Shape;76;p1" descr="Cartoon image of two coffee beans, incorporating the Fairtrade logo and with sparkles on the outside.">
            <a:extLst>
              <a:ext uri="{FF2B5EF4-FFF2-40B4-BE49-F238E27FC236}">
                <a16:creationId xmlns:a16="http://schemas.microsoft.com/office/drawing/2014/main" id="{23247AA1-C942-F34A-5910-BBC6823352C4}"/>
              </a:ext>
            </a:extLst>
          </p:cNvPr>
          <p:cNvPicPr preferRelativeResize="0"/>
          <p:nvPr/>
        </p:nvPicPr>
        <p:blipFill rotWithShape="1">
          <a:blip r:embed="rId2">
            <a:alphaModFix/>
          </a:blip>
          <a:srcRect/>
          <a:stretch/>
        </p:blipFill>
        <p:spPr>
          <a:xfrm>
            <a:off x="7237484" y="1050546"/>
            <a:ext cx="4751316" cy="4756908"/>
          </a:xfrm>
          <a:prstGeom prst="rect">
            <a:avLst/>
          </a:prstGeom>
          <a:noFill/>
          <a:ln>
            <a:noFill/>
          </a:ln>
        </p:spPr>
      </p:pic>
      <p:pic>
        <p:nvPicPr>
          <p:cNvPr id="3" name="Picture 2" descr="Logo&#10;&#10;Description automatically generated">
            <a:extLst>
              <a:ext uri="{FF2B5EF4-FFF2-40B4-BE49-F238E27FC236}">
                <a16:creationId xmlns:a16="http://schemas.microsoft.com/office/drawing/2014/main" id="{BC92837B-0DB0-6698-4093-ED5D7AD1F769}"/>
              </a:ext>
            </a:extLst>
          </p:cNvPr>
          <p:cNvPicPr>
            <a:picLocks noChangeAspect="1"/>
          </p:cNvPicPr>
          <p:nvPr/>
        </p:nvPicPr>
        <p:blipFill rotWithShape="1">
          <a:blip r:embed="rId3">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5" name="Text Placeholder 4">
            <a:extLst>
              <a:ext uri="{FF2B5EF4-FFF2-40B4-BE49-F238E27FC236}">
                <a16:creationId xmlns:a16="http://schemas.microsoft.com/office/drawing/2014/main" id="{043F3A20-123F-55F4-7EDA-6BBD0E705FEA}"/>
              </a:ext>
            </a:extLst>
          </p:cNvPr>
          <p:cNvSpPr>
            <a:spLocks noGrp="1"/>
          </p:cNvSpPr>
          <p:nvPr>
            <p:ph type="body" sz="quarter" idx="10"/>
          </p:nvPr>
        </p:nvSpPr>
        <p:spPr/>
        <p:txBody>
          <a:bodyPr/>
          <a:lstStyle/>
          <a:p>
            <a:r>
              <a:rPr lang="en-US" dirty="0"/>
              <a:t>Taking action &amp; getting involved </a:t>
            </a:r>
          </a:p>
        </p:txBody>
      </p:sp>
    </p:spTree>
    <p:extLst>
      <p:ext uri="{BB962C8B-B14F-4D97-AF65-F5344CB8AC3E}">
        <p14:creationId xmlns:p14="http://schemas.microsoft.com/office/powerpoint/2010/main" val="163202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0E1598-06DE-3775-CC2C-F625CDA4991E}"/>
              </a:ext>
            </a:extLst>
          </p:cNvPr>
          <p:cNvSpPr txBox="1">
            <a:spLocks/>
          </p:cNvSpPr>
          <p:nvPr/>
        </p:nvSpPr>
        <p:spPr bwMode="auto">
          <a:xfrm>
            <a:off x="533650" y="881300"/>
            <a:ext cx="102997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en-GB" altLang="en-US">
                <a:ea typeface="+mj-lt"/>
                <a:cs typeface="+mj-lt"/>
              </a:rPr>
              <a:t>Take action</a:t>
            </a:r>
          </a:p>
          <a:p>
            <a:endParaRPr lang="en-GB" b="0">
              <a:ea typeface="+mj-lt"/>
              <a:cs typeface="+mj-lt"/>
            </a:endParaRPr>
          </a:p>
        </p:txBody>
      </p:sp>
      <p:sp>
        <p:nvSpPr>
          <p:cNvPr id="5" name="Slide Number Placeholder 3">
            <a:extLst>
              <a:ext uri="{FF2B5EF4-FFF2-40B4-BE49-F238E27FC236}">
                <a16:creationId xmlns:a16="http://schemas.microsoft.com/office/drawing/2014/main" id="{869CB3C8-0AB8-7B80-4A95-8BD332A52375}"/>
              </a:ext>
            </a:extLst>
          </p:cNvPr>
          <p:cNvSpPr>
            <a:spLocks noGrp="1"/>
          </p:cNvSpPr>
          <p:nvPr>
            <p:ph type="sldNum" sz="quarter" idx="10"/>
          </p:nvPr>
        </p:nvSpPr>
        <p:spPr>
          <a:xfrm>
            <a:off x="11506200" y="6258088"/>
            <a:ext cx="685800" cy="685800"/>
          </a:xfrm>
        </p:spPr>
        <p:txBody>
          <a:bodyPr/>
          <a:lstStyle/>
          <a:p>
            <a:pPr>
              <a:defRPr/>
            </a:pPr>
            <a:r>
              <a:rPr lang="en-US">
                <a:latin typeface="Exo 2"/>
              </a:rPr>
              <a:t>16</a:t>
            </a:r>
            <a:endParaRPr lang="en-US">
              <a:solidFill>
                <a:schemeClr val="tx1"/>
              </a:solidFill>
              <a:latin typeface="Exo 2"/>
            </a:endParaRPr>
          </a:p>
        </p:txBody>
      </p:sp>
      <p:sp>
        <p:nvSpPr>
          <p:cNvPr id="2" name="TextBox 1">
            <a:extLst>
              <a:ext uri="{FF2B5EF4-FFF2-40B4-BE49-F238E27FC236}">
                <a16:creationId xmlns:a16="http://schemas.microsoft.com/office/drawing/2014/main" id="{F4D56584-811F-53CB-6CAE-E8EDEC49DB6D}"/>
              </a:ext>
            </a:extLst>
          </p:cNvPr>
          <p:cNvSpPr txBox="1"/>
          <p:nvPr/>
        </p:nvSpPr>
        <p:spPr>
          <a:xfrm>
            <a:off x="0" y="1512093"/>
            <a:ext cx="9211015"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200" dirty="0"/>
          </a:p>
          <a:p>
            <a:pPr marL="342900" indent="-342900">
              <a:buAutoNum type="arabicPeriod"/>
            </a:pPr>
            <a:r>
              <a:rPr lang="en-US" sz="2200" b="1" dirty="0">
                <a:latin typeface="Exo 2"/>
              </a:rPr>
              <a:t>Choose Fairtrade whenever you can. </a:t>
            </a:r>
            <a:r>
              <a:rPr lang="en-US" sz="2200" dirty="0">
                <a:latin typeface="Exo 2"/>
              </a:rPr>
              <a:t>Choose to invest in the farmers doing amazing work to secure a sustainable future for food.</a:t>
            </a:r>
            <a:endParaRPr lang="en-US" sz="2200" dirty="0"/>
          </a:p>
          <a:p>
            <a:pPr marL="342900" indent="-342900">
              <a:buAutoNum type="arabicPeriod"/>
            </a:pPr>
            <a:endParaRPr lang="en-US" sz="2200" dirty="0"/>
          </a:p>
          <a:p>
            <a:pPr marL="342900" indent="-342900">
              <a:buAutoNum type="arabicPeriod"/>
            </a:pPr>
            <a:r>
              <a:rPr lang="en-US" sz="2200" b="1" dirty="0">
                <a:latin typeface="Exo 2"/>
              </a:rPr>
              <a:t>Spread the word. </a:t>
            </a:r>
            <a:r>
              <a:rPr lang="en-US" sz="2200" dirty="0">
                <a:latin typeface="Exo 2"/>
              </a:rPr>
              <a:t>If more of us choose Fairtrade we can make an even bigger difference. Visit our social media channels, including Facebook, Twitter and Instagram, or sign up for emails by visiting fairtrade.org.uk/join </a:t>
            </a:r>
            <a:endParaRPr lang="en-US" sz="2200" dirty="0"/>
          </a:p>
          <a:p>
            <a:pPr marL="342900" indent="-342900">
              <a:buAutoNum type="arabicPeriod"/>
            </a:pPr>
            <a:endParaRPr lang="en-US" sz="2200" dirty="0"/>
          </a:p>
          <a:p>
            <a:pPr marL="342900" indent="-342900">
              <a:buAutoNum type="arabicPeriod"/>
            </a:pPr>
            <a:endParaRPr lang="en-US" sz="2200" dirty="0"/>
          </a:p>
          <a:p>
            <a:pPr marL="342900" indent="-342900">
              <a:buAutoNum type="arabicPeriod"/>
            </a:pPr>
            <a:r>
              <a:rPr lang="en-US" sz="2200" b="1" dirty="0">
                <a:latin typeface="Exo 2"/>
              </a:rPr>
              <a:t>Make a Community Declaration of Solidarity. </a:t>
            </a:r>
            <a:r>
              <a:rPr lang="en-US" sz="2200" dirty="0">
                <a:latin typeface="Exo 2"/>
              </a:rPr>
              <a:t>In every single UK constituency, Fairtrade supporters have started a Community Declaration of Solidarity for farmers taking on the climate crisis. Visit our </a:t>
            </a:r>
            <a:r>
              <a:rPr lang="en-US" sz="2200" dirty="0">
                <a:latin typeface="Exo 2"/>
                <a:hlinkClick r:id="rId3"/>
              </a:rPr>
              <a:t>Fairtrade and Climate Justice campaign page to sign and share today</a:t>
            </a:r>
            <a:r>
              <a:rPr lang="en-US" sz="2200" dirty="0">
                <a:latin typeface="Exo 2"/>
              </a:rPr>
              <a:t>.</a:t>
            </a:r>
            <a:endParaRPr lang="en-US" sz="2200" dirty="0"/>
          </a:p>
        </p:txBody>
      </p:sp>
      <p:pic>
        <p:nvPicPr>
          <p:cNvPr id="3" name="Picture 3" descr="Icon&#10;&#10;Description automatically generated">
            <a:extLst>
              <a:ext uri="{FF2B5EF4-FFF2-40B4-BE49-F238E27FC236}">
                <a16:creationId xmlns:a16="http://schemas.microsoft.com/office/drawing/2014/main" id="{13075E87-C10E-D1F9-3BAE-3624C47AAF4C}"/>
              </a:ext>
            </a:extLst>
          </p:cNvPr>
          <p:cNvPicPr>
            <a:picLocks noChangeAspect="1"/>
          </p:cNvPicPr>
          <p:nvPr/>
        </p:nvPicPr>
        <p:blipFill>
          <a:blip r:embed="rId4"/>
          <a:stretch>
            <a:fillRect/>
          </a:stretch>
        </p:blipFill>
        <p:spPr>
          <a:xfrm>
            <a:off x="8991599" y="989440"/>
            <a:ext cx="2198915" cy="2201236"/>
          </a:xfrm>
          <a:prstGeom prst="rect">
            <a:avLst/>
          </a:prstGeom>
        </p:spPr>
      </p:pic>
      <p:pic>
        <p:nvPicPr>
          <p:cNvPr id="4" name="Picture 5" descr="Icon&#10;&#10;Description automatically generated">
            <a:extLst>
              <a:ext uri="{FF2B5EF4-FFF2-40B4-BE49-F238E27FC236}">
                <a16:creationId xmlns:a16="http://schemas.microsoft.com/office/drawing/2014/main" id="{FE949370-29B7-45A4-E5D4-91EE88BFB84A}"/>
              </a:ext>
            </a:extLst>
          </p:cNvPr>
          <p:cNvPicPr>
            <a:picLocks noChangeAspect="1"/>
          </p:cNvPicPr>
          <p:nvPr/>
        </p:nvPicPr>
        <p:blipFill>
          <a:blip r:embed="rId5"/>
          <a:stretch>
            <a:fillRect/>
          </a:stretch>
        </p:blipFill>
        <p:spPr>
          <a:xfrm>
            <a:off x="9176658" y="2688772"/>
            <a:ext cx="1817915" cy="1817915"/>
          </a:xfrm>
          <a:prstGeom prst="rect">
            <a:avLst/>
          </a:prstGeom>
        </p:spPr>
      </p:pic>
      <p:pic>
        <p:nvPicPr>
          <p:cNvPr id="6" name="Picture 6">
            <a:extLst>
              <a:ext uri="{FF2B5EF4-FFF2-40B4-BE49-F238E27FC236}">
                <a16:creationId xmlns:a16="http://schemas.microsoft.com/office/drawing/2014/main" id="{94BA5365-8C36-F993-38D7-CBC7CC3F7AF1}"/>
              </a:ext>
            </a:extLst>
          </p:cNvPr>
          <p:cNvPicPr>
            <a:picLocks noChangeAspect="1"/>
          </p:cNvPicPr>
          <p:nvPr/>
        </p:nvPicPr>
        <p:blipFill>
          <a:blip r:embed="rId6"/>
          <a:stretch>
            <a:fillRect/>
          </a:stretch>
        </p:blipFill>
        <p:spPr>
          <a:xfrm>
            <a:off x="9176658" y="4506686"/>
            <a:ext cx="1807029" cy="1828800"/>
          </a:xfrm>
          <a:prstGeom prst="rect">
            <a:avLst/>
          </a:prstGeom>
        </p:spPr>
      </p:pic>
    </p:spTree>
    <p:extLst>
      <p:ext uri="{BB962C8B-B14F-4D97-AF65-F5344CB8AC3E}">
        <p14:creationId xmlns:p14="http://schemas.microsoft.com/office/powerpoint/2010/main" val="283161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0E1598-06DE-3775-CC2C-F625CDA4991E}"/>
              </a:ext>
            </a:extLst>
          </p:cNvPr>
          <p:cNvSpPr txBox="1">
            <a:spLocks/>
          </p:cNvSpPr>
          <p:nvPr/>
        </p:nvSpPr>
        <p:spPr bwMode="auto">
          <a:xfrm>
            <a:off x="533650" y="881300"/>
            <a:ext cx="102997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en-GB" altLang="en-US" dirty="0">
                <a:ea typeface="+mj-lt"/>
                <a:cs typeface="+mj-lt"/>
              </a:rPr>
              <a:t>Join the Big Fairtrade Get Togethers</a:t>
            </a:r>
            <a:endParaRPr lang="en-GB" b="0" dirty="0">
              <a:ea typeface="+mj-lt"/>
              <a:cs typeface="+mj-lt"/>
            </a:endParaRPr>
          </a:p>
        </p:txBody>
      </p:sp>
      <p:sp>
        <p:nvSpPr>
          <p:cNvPr id="5" name="Slide Number Placeholder 3">
            <a:extLst>
              <a:ext uri="{FF2B5EF4-FFF2-40B4-BE49-F238E27FC236}">
                <a16:creationId xmlns:a16="http://schemas.microsoft.com/office/drawing/2014/main" id="{869CB3C8-0AB8-7B80-4A95-8BD332A52375}"/>
              </a:ext>
            </a:extLst>
          </p:cNvPr>
          <p:cNvSpPr>
            <a:spLocks noGrp="1"/>
          </p:cNvSpPr>
          <p:nvPr>
            <p:ph type="sldNum" sz="quarter" idx="10"/>
          </p:nvPr>
        </p:nvSpPr>
        <p:spPr>
          <a:xfrm>
            <a:off x="11506200" y="6258088"/>
            <a:ext cx="685800" cy="685800"/>
          </a:xfrm>
        </p:spPr>
        <p:txBody>
          <a:bodyPr/>
          <a:lstStyle/>
          <a:p>
            <a:pPr>
              <a:defRPr/>
            </a:pPr>
            <a:r>
              <a:rPr lang="en-US">
                <a:latin typeface="Exo 2"/>
              </a:rPr>
              <a:t>16</a:t>
            </a:r>
            <a:endParaRPr lang="en-US">
              <a:solidFill>
                <a:schemeClr val="tx1"/>
              </a:solidFill>
              <a:latin typeface="Exo 2"/>
            </a:endParaRPr>
          </a:p>
        </p:txBody>
      </p:sp>
      <p:sp>
        <p:nvSpPr>
          <p:cNvPr id="2" name="TextBox 1">
            <a:extLst>
              <a:ext uri="{FF2B5EF4-FFF2-40B4-BE49-F238E27FC236}">
                <a16:creationId xmlns:a16="http://schemas.microsoft.com/office/drawing/2014/main" id="{F4D56584-811F-53CB-6CAE-E8EDEC49DB6D}"/>
              </a:ext>
            </a:extLst>
          </p:cNvPr>
          <p:cNvSpPr txBox="1"/>
          <p:nvPr/>
        </p:nvSpPr>
        <p:spPr>
          <a:xfrm>
            <a:off x="698644" y="1974430"/>
            <a:ext cx="701724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a:p>
            <a:pPr algn="l"/>
            <a:r>
              <a:rPr lang="en-US" dirty="0"/>
              <a:t>This year we’re bringing the whole Fairtrade movement together in </a:t>
            </a:r>
            <a:r>
              <a:rPr lang="en-US" b="1" dirty="0"/>
              <a:t>seven different online Big Fairtrade Get Togethers.</a:t>
            </a:r>
          </a:p>
          <a:p>
            <a:pPr algn="l"/>
            <a:endParaRPr lang="en-US" b="1" dirty="0"/>
          </a:p>
          <a:p>
            <a:pPr algn="l"/>
            <a:r>
              <a:rPr lang="en-US" dirty="0"/>
              <a:t>With sessions for children of all ages and adults, they’ll be lots of opportunities to hear from experts, Fairtrade farmers and to ask questions in our interactive sessions.</a:t>
            </a:r>
          </a:p>
          <a:p>
            <a:pPr algn="l"/>
            <a:endParaRPr lang="en-US" dirty="0"/>
          </a:p>
          <a:p>
            <a:pPr algn="l"/>
            <a:r>
              <a:rPr lang="en-US" b="1" dirty="0">
                <a:hlinkClick r:id="rId3"/>
              </a:rPr>
              <a:t>Visit our website to sign-up now</a:t>
            </a:r>
            <a:r>
              <a:rPr lang="en-US" b="1" dirty="0"/>
              <a:t>.</a:t>
            </a:r>
          </a:p>
          <a:p>
            <a:pPr algn="l"/>
            <a:endParaRPr lang="en-US" b="1" dirty="0"/>
          </a:p>
          <a:p>
            <a:pPr algn="l"/>
            <a:r>
              <a:rPr lang="en-US" b="1" dirty="0"/>
              <a:t>Remember to share after you sign up to help others hear about this great opportunity.</a:t>
            </a:r>
          </a:p>
          <a:p>
            <a:pPr algn="l"/>
            <a:endParaRPr lang="en-US" b="1" dirty="0"/>
          </a:p>
          <a:p>
            <a:pPr algn="l"/>
            <a:r>
              <a:rPr lang="en-US" b="1" dirty="0"/>
              <a:t>You can also join with your school, community group, friends or family and watch together!</a:t>
            </a:r>
          </a:p>
        </p:txBody>
      </p:sp>
      <p:pic>
        <p:nvPicPr>
          <p:cNvPr id="8" name="Picture 7">
            <a:extLst>
              <a:ext uri="{FF2B5EF4-FFF2-40B4-BE49-F238E27FC236}">
                <a16:creationId xmlns:a16="http://schemas.microsoft.com/office/drawing/2014/main" id="{A4E07DA4-1F00-6614-6A8F-3C97767DEA9D}"/>
              </a:ext>
            </a:extLst>
          </p:cNvPr>
          <p:cNvPicPr>
            <a:picLocks noChangeAspect="1"/>
          </p:cNvPicPr>
          <p:nvPr/>
        </p:nvPicPr>
        <p:blipFill>
          <a:blip r:embed="rId4"/>
          <a:stretch>
            <a:fillRect/>
          </a:stretch>
        </p:blipFill>
        <p:spPr>
          <a:xfrm>
            <a:off x="7798264" y="2133115"/>
            <a:ext cx="4393736" cy="3231931"/>
          </a:xfrm>
          <a:prstGeom prst="rect">
            <a:avLst/>
          </a:prstGeom>
        </p:spPr>
      </p:pic>
    </p:spTree>
    <p:extLst>
      <p:ext uri="{BB962C8B-B14F-4D97-AF65-F5344CB8AC3E}">
        <p14:creationId xmlns:p14="http://schemas.microsoft.com/office/powerpoint/2010/main" val="3623021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0E1598-06DE-3775-CC2C-F625CDA4991E}"/>
              </a:ext>
            </a:extLst>
          </p:cNvPr>
          <p:cNvSpPr txBox="1">
            <a:spLocks/>
          </p:cNvSpPr>
          <p:nvPr/>
        </p:nvSpPr>
        <p:spPr bwMode="auto">
          <a:xfrm>
            <a:off x="533650" y="881300"/>
            <a:ext cx="102997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a:lstStyle>
          <a:p>
            <a:r>
              <a:rPr lang="en-GB" altLang="en-US" dirty="0">
                <a:ea typeface="+mj-lt"/>
                <a:cs typeface="+mj-lt"/>
              </a:rPr>
              <a:t>Help us publicise your Fairtrade Fortnight activities</a:t>
            </a:r>
            <a:endParaRPr lang="en-GB" b="0" dirty="0">
              <a:ea typeface="+mj-lt"/>
              <a:cs typeface="+mj-lt"/>
            </a:endParaRPr>
          </a:p>
        </p:txBody>
      </p:sp>
      <p:sp>
        <p:nvSpPr>
          <p:cNvPr id="5" name="Slide Number Placeholder 3">
            <a:extLst>
              <a:ext uri="{FF2B5EF4-FFF2-40B4-BE49-F238E27FC236}">
                <a16:creationId xmlns:a16="http://schemas.microsoft.com/office/drawing/2014/main" id="{869CB3C8-0AB8-7B80-4A95-8BD332A52375}"/>
              </a:ext>
            </a:extLst>
          </p:cNvPr>
          <p:cNvSpPr>
            <a:spLocks noGrp="1"/>
          </p:cNvSpPr>
          <p:nvPr>
            <p:ph type="sldNum" sz="quarter" idx="10"/>
          </p:nvPr>
        </p:nvSpPr>
        <p:spPr>
          <a:xfrm>
            <a:off x="11506200" y="6258088"/>
            <a:ext cx="685800" cy="685800"/>
          </a:xfrm>
        </p:spPr>
        <p:txBody>
          <a:bodyPr/>
          <a:lstStyle/>
          <a:p>
            <a:pPr>
              <a:defRPr/>
            </a:pPr>
            <a:r>
              <a:rPr lang="en-US">
                <a:latin typeface="Exo 2"/>
              </a:rPr>
              <a:t>16</a:t>
            </a:r>
            <a:endParaRPr lang="en-US">
              <a:solidFill>
                <a:schemeClr val="tx1"/>
              </a:solidFill>
              <a:latin typeface="Exo 2"/>
            </a:endParaRPr>
          </a:p>
        </p:txBody>
      </p:sp>
      <p:sp>
        <p:nvSpPr>
          <p:cNvPr id="2" name="TextBox 1">
            <a:extLst>
              <a:ext uri="{FF2B5EF4-FFF2-40B4-BE49-F238E27FC236}">
                <a16:creationId xmlns:a16="http://schemas.microsoft.com/office/drawing/2014/main" id="{F4D56584-811F-53CB-6CAE-E8EDEC49DB6D}"/>
              </a:ext>
            </a:extLst>
          </p:cNvPr>
          <p:cNvSpPr txBox="1"/>
          <p:nvPr/>
        </p:nvSpPr>
        <p:spPr>
          <a:xfrm>
            <a:off x="330664" y="2282655"/>
            <a:ext cx="7983019"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t>Over </a:t>
            </a:r>
            <a:r>
              <a:rPr lang="en-US" sz="2200" b="1" dirty="0"/>
              <a:t>400 amazing Fairtrade Fortnight events and initiatives</a:t>
            </a:r>
            <a:r>
              <a:rPr lang="en-US" sz="2200" dirty="0"/>
              <a:t> are already planned all over the UK, all </a:t>
            </a:r>
            <a:r>
              <a:rPr lang="en-US" sz="2200" dirty="0" err="1"/>
              <a:t>organised</a:t>
            </a:r>
            <a:r>
              <a:rPr lang="en-US" sz="2200" dirty="0"/>
              <a:t> by people passionate about Fairtrade.</a:t>
            </a:r>
          </a:p>
          <a:p>
            <a:pPr algn="l"/>
            <a:endParaRPr lang="en-US" sz="2200" dirty="0"/>
          </a:p>
          <a:p>
            <a:pPr algn="l"/>
            <a:r>
              <a:rPr lang="en-US" sz="2200" dirty="0"/>
              <a:t>This year, we want to share as grassroots events as we can!</a:t>
            </a:r>
          </a:p>
          <a:p>
            <a:pPr algn="l"/>
            <a:endParaRPr lang="en-US" sz="2200" dirty="0"/>
          </a:p>
          <a:p>
            <a:pPr algn="l"/>
            <a:r>
              <a:rPr lang="en-US" sz="2200" dirty="0"/>
              <a:t>Please tell us about your event by adding the details to </a:t>
            </a:r>
            <a:r>
              <a:rPr lang="en-US" sz="2200" b="1" dirty="0">
                <a:hlinkClick r:id="rId3"/>
              </a:rPr>
              <a:t>this online form.</a:t>
            </a:r>
            <a:endParaRPr lang="en-US" sz="2200" b="1" dirty="0"/>
          </a:p>
          <a:p>
            <a:pPr algn="l"/>
            <a:endParaRPr lang="en-US" sz="2200" dirty="0"/>
          </a:p>
          <a:p>
            <a:pPr algn="l"/>
            <a:r>
              <a:rPr lang="en-US" sz="2200" dirty="0"/>
              <a:t>By sharing on our social media channels we hope we’ll be able to get more people noticing your hard work. With so much activity, we won’t be able to share them all – but we’ll do our best to share as many as we can.</a:t>
            </a:r>
          </a:p>
        </p:txBody>
      </p:sp>
      <p:pic>
        <p:nvPicPr>
          <p:cNvPr id="4098" name="Picture 2" descr="Fairtrade Fortnight – Fairtrade Guernsey">
            <a:extLst>
              <a:ext uri="{FF2B5EF4-FFF2-40B4-BE49-F238E27FC236}">
                <a16:creationId xmlns:a16="http://schemas.microsoft.com/office/drawing/2014/main" id="{E1096C13-173C-BFE5-E9DC-F05DD5163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683" y="2975840"/>
            <a:ext cx="3730516" cy="208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66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2" name="Title 1">
            <a:extLst>
              <a:ext uri="{FF2B5EF4-FFF2-40B4-BE49-F238E27FC236}">
                <a16:creationId xmlns:a16="http://schemas.microsoft.com/office/drawing/2014/main" id="{D4C1694D-2B99-4F94-8FDE-2255BE66398D}"/>
              </a:ext>
            </a:extLst>
          </p:cNvPr>
          <p:cNvSpPr>
            <a:spLocks noGrp="1"/>
          </p:cNvSpPr>
          <p:nvPr>
            <p:ph type="title"/>
          </p:nvPr>
        </p:nvSpPr>
        <p:spPr>
          <a:xfrm>
            <a:off x="224860" y="3429000"/>
            <a:ext cx="9131968" cy="1097280"/>
          </a:xfrm>
        </p:spPr>
        <p:txBody>
          <a:bodyPr/>
          <a:lstStyle/>
          <a:p>
            <a:r>
              <a:rPr lang="en-US" sz="6500" dirty="0"/>
              <a:t>Thanks for </a:t>
            </a:r>
            <a:br>
              <a:rPr lang="en-US" sz="6500" dirty="0"/>
            </a:br>
            <a:r>
              <a:rPr lang="en-US" sz="6500" dirty="0"/>
              <a:t>making Fairtrade Fortnight special!</a:t>
            </a:r>
          </a:p>
        </p:txBody>
      </p:sp>
      <p:sp>
        <p:nvSpPr>
          <p:cNvPr id="4" name="Text Placeholder 3">
            <a:extLst>
              <a:ext uri="{FF2B5EF4-FFF2-40B4-BE49-F238E27FC236}">
                <a16:creationId xmlns:a16="http://schemas.microsoft.com/office/drawing/2014/main" id="{B8738F1C-A662-4467-BDD3-C9D33D15A6BE}"/>
              </a:ext>
            </a:extLst>
          </p:cNvPr>
          <p:cNvSpPr>
            <a:spLocks noGrp="1"/>
          </p:cNvSpPr>
          <p:nvPr>
            <p:ph type="body" sz="quarter" idx="10"/>
          </p:nvPr>
        </p:nvSpPr>
        <p:spPr>
          <a:xfrm>
            <a:off x="2971800" y="5840687"/>
            <a:ext cx="3034862" cy="1017313"/>
          </a:xfrm>
        </p:spPr>
        <p:txBody>
          <a:bodyPr anchor="t"/>
          <a:lstStyle/>
          <a:p>
            <a:pPr marL="0" indent="0"/>
            <a:r>
              <a:rPr lang="en-SG" dirty="0">
                <a:latin typeface="Exo 2" pitchFamily="2" charset="0"/>
              </a:rPr>
              <a:t>Please send any other questions to </a:t>
            </a:r>
            <a:r>
              <a:rPr lang="en-SG" dirty="0">
                <a:latin typeface="Exo 2" pitchFamily="2" charset="0"/>
                <a:hlinkClick r:id="rId3"/>
              </a:rPr>
              <a:t>hello@fairtrade.org.uk</a:t>
            </a:r>
            <a:r>
              <a:rPr lang="en-SG" dirty="0">
                <a:latin typeface="Exo 2" pitchFamily="2" charset="0"/>
              </a:rPr>
              <a:t> </a:t>
            </a:r>
            <a:endParaRPr lang="en-SG" sz="2000" dirty="0">
              <a:latin typeface="Exo 2" pitchFamily="2" charset="0"/>
            </a:endParaRPr>
          </a:p>
        </p:txBody>
      </p:sp>
      <p:pic>
        <p:nvPicPr>
          <p:cNvPr id="5" name="Google Shape;322;p9" title="Dialogue icon">
            <a:extLst>
              <a:ext uri="{FF2B5EF4-FFF2-40B4-BE49-F238E27FC236}">
                <a16:creationId xmlns:a16="http://schemas.microsoft.com/office/drawing/2014/main" id="{488D5608-CBEB-1648-0324-24FB33C91CC4}"/>
              </a:ext>
            </a:extLst>
          </p:cNvPr>
          <p:cNvPicPr preferRelativeResize="0"/>
          <p:nvPr/>
        </p:nvPicPr>
        <p:blipFill rotWithShape="1">
          <a:blip r:embed="rId4">
            <a:alphaModFix/>
          </a:blip>
          <a:srcRect/>
          <a:stretch/>
        </p:blipFill>
        <p:spPr>
          <a:xfrm>
            <a:off x="6745184" y="947420"/>
            <a:ext cx="4989616" cy="4963160"/>
          </a:xfrm>
          <a:prstGeom prst="rect">
            <a:avLst/>
          </a:prstGeom>
          <a:noFill/>
          <a:ln>
            <a:noFill/>
          </a:ln>
        </p:spPr>
      </p:pic>
    </p:spTree>
    <p:extLst>
      <p:ext uri="{BB962C8B-B14F-4D97-AF65-F5344CB8AC3E}">
        <p14:creationId xmlns:p14="http://schemas.microsoft.com/office/powerpoint/2010/main" val="319739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740A11FD-1DB3-82E6-055B-99BB18C30DD2}"/>
              </a:ext>
            </a:extLst>
          </p:cNvPr>
          <p:cNvSpPr>
            <a:spLocks noGrp="1" noChangeArrowheads="1"/>
          </p:cNvSpPr>
          <p:nvPr>
            <p:ph type="title"/>
          </p:nvPr>
        </p:nvSpPr>
        <p:spPr>
          <a:xfrm>
            <a:off x="173831" y="3522663"/>
            <a:ext cx="8229600" cy="1098550"/>
          </a:xfrm>
        </p:spPr>
        <p:txBody>
          <a:bodyPr/>
          <a:lstStyle/>
          <a:p>
            <a:pPr eaLnBrk="1" hangingPunct="1"/>
            <a:r>
              <a:rPr lang="en-US" altLang="en-US" dirty="0">
                <a:solidFill>
                  <a:schemeClr val="bg1"/>
                </a:solidFill>
                <a:latin typeface="Alegreya Sans Black"/>
              </a:rPr>
              <a:t>What's Fairtrade Fortnight all about in 2023?</a:t>
            </a:r>
            <a:endParaRPr lang="en-US" altLang="en-US" dirty="0">
              <a:solidFill>
                <a:schemeClr val="bg1"/>
              </a:solidFill>
            </a:endParaRPr>
          </a:p>
        </p:txBody>
      </p:sp>
      <p:pic>
        <p:nvPicPr>
          <p:cNvPr id="6" name="Google Shape;89;p16" descr="Blue colour" title="Equal rights icon">
            <a:extLst>
              <a:ext uri="{FF2B5EF4-FFF2-40B4-BE49-F238E27FC236}">
                <a16:creationId xmlns:a16="http://schemas.microsoft.com/office/drawing/2014/main" id="{1B5D4C0F-428F-E40B-7C7F-583404A5FF6F}"/>
              </a:ext>
            </a:extLst>
          </p:cNvPr>
          <p:cNvPicPr preferRelativeResize="0"/>
          <p:nvPr/>
        </p:nvPicPr>
        <p:blipFill>
          <a:blip r:embed="rId2">
            <a:alphaModFix/>
          </a:blip>
          <a:stretch>
            <a:fillRect/>
          </a:stretch>
        </p:blipFill>
        <p:spPr>
          <a:xfrm>
            <a:off x="6585700" y="864511"/>
            <a:ext cx="5606300" cy="5128977"/>
          </a:xfrm>
          <a:prstGeom prst="rect">
            <a:avLst/>
          </a:prstGeom>
          <a:noFill/>
          <a:ln>
            <a:noFill/>
          </a:ln>
        </p:spPr>
      </p:pic>
    </p:spTree>
    <p:extLst>
      <p:ext uri="{BB962C8B-B14F-4D97-AF65-F5344CB8AC3E}">
        <p14:creationId xmlns:p14="http://schemas.microsoft.com/office/powerpoint/2010/main" val="3369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0F50B9-0DF3-1531-46A1-B19BD89883F0}"/>
              </a:ext>
            </a:extLst>
          </p:cNvPr>
          <p:cNvSpPr>
            <a:spLocks noGrp="1"/>
          </p:cNvSpPr>
          <p:nvPr>
            <p:ph type="title"/>
          </p:nvPr>
        </p:nvSpPr>
        <p:spPr>
          <a:xfrm>
            <a:off x="935831" y="3832860"/>
            <a:ext cx="8229600" cy="1097280"/>
          </a:xfrm>
        </p:spPr>
        <p:txBody>
          <a:bodyPr/>
          <a:lstStyle/>
          <a:p>
            <a:r>
              <a:rPr lang="en-US" sz="3200" b="0" dirty="0">
                <a:latin typeface="Alegreya Sans Black"/>
              </a:rPr>
              <a:t>This Fairtrade Fortnight, join us in spreading one simple message:</a:t>
            </a:r>
            <a:br>
              <a:rPr lang="en-US" sz="3200" b="0" dirty="0">
                <a:latin typeface="Alegreya Sans Black"/>
              </a:rPr>
            </a:br>
            <a:br>
              <a:rPr lang="en-US" sz="3200" b="0" dirty="0">
                <a:latin typeface="Alegreya Sans Black"/>
              </a:rPr>
            </a:br>
            <a:r>
              <a:rPr lang="en-US" sz="3200" b="0" dirty="0">
                <a:latin typeface="Alegreya Sans Black"/>
              </a:rPr>
              <a:t>Making the small switch to Fairtrade supports producers in protecting the future of some of our most-loved food and the planet. </a:t>
            </a:r>
            <a:endParaRPr lang="en-US" sz="3200">
              <a:latin typeface="Alegreya Sans Black"/>
            </a:endParaRPr>
          </a:p>
        </p:txBody>
      </p:sp>
      <p:sp>
        <p:nvSpPr>
          <p:cNvPr id="5" name="TextBox 4">
            <a:extLst>
              <a:ext uri="{FF2B5EF4-FFF2-40B4-BE49-F238E27FC236}">
                <a16:creationId xmlns:a16="http://schemas.microsoft.com/office/drawing/2014/main" id="{41890D43-BA1C-AD4D-3D54-4B910789185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1E1E1E"/>
              </a:solidFill>
              <a:latin typeface="HelveticaNeueW02-75Bold"/>
            </a:endParaRPr>
          </a:p>
        </p:txBody>
      </p:sp>
      <p:pic>
        <p:nvPicPr>
          <p:cNvPr id="7" name="Picture 7" descr="Icon&#10;&#10;Description automatically generated">
            <a:extLst>
              <a:ext uri="{FF2B5EF4-FFF2-40B4-BE49-F238E27FC236}">
                <a16:creationId xmlns:a16="http://schemas.microsoft.com/office/drawing/2014/main" id="{2EAF59FB-3E90-C43D-2E4A-899ACC4115FD}"/>
              </a:ext>
            </a:extLst>
          </p:cNvPr>
          <p:cNvPicPr>
            <a:picLocks noChangeAspect="1"/>
          </p:cNvPicPr>
          <p:nvPr/>
        </p:nvPicPr>
        <p:blipFill>
          <a:blip r:embed="rId2"/>
          <a:stretch>
            <a:fillRect/>
          </a:stretch>
        </p:blipFill>
        <p:spPr>
          <a:xfrm>
            <a:off x="8701087" y="2009775"/>
            <a:ext cx="2743200" cy="2743200"/>
          </a:xfrm>
          <a:prstGeom prst="rect">
            <a:avLst/>
          </a:prstGeom>
        </p:spPr>
      </p:pic>
    </p:spTree>
    <p:extLst>
      <p:ext uri="{BB962C8B-B14F-4D97-AF65-F5344CB8AC3E}">
        <p14:creationId xmlns:p14="http://schemas.microsoft.com/office/powerpoint/2010/main" val="198419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650081" y="797849"/>
            <a:ext cx="10306050" cy="914400"/>
          </a:xfrm>
        </p:spPr>
        <p:txBody>
          <a:bodyPr anchor="ctr"/>
          <a:lstStyle/>
          <a:p>
            <a:r>
              <a:rPr lang="en-GB" dirty="0">
                <a:latin typeface="Arial"/>
                <a:cs typeface="Arial"/>
              </a:rPr>
              <a:t>Fairtrade Fortnight 2023 focuses on the future of food</a:t>
            </a:r>
          </a:p>
        </p:txBody>
      </p:sp>
      <p:sp>
        <p:nvSpPr>
          <p:cNvPr id="5" name="Subtitle 4">
            <a:extLst>
              <a:ext uri="{FF2B5EF4-FFF2-40B4-BE49-F238E27FC236}">
                <a16:creationId xmlns:a16="http://schemas.microsoft.com/office/drawing/2014/main" id="{AA92031E-EAB4-260C-855D-34560A2DCED5}"/>
              </a:ext>
            </a:extLst>
          </p:cNvPr>
          <p:cNvSpPr>
            <a:spLocks noGrp="1"/>
          </p:cNvSpPr>
          <p:nvPr>
            <p:ph type="subTitle" idx="1"/>
          </p:nvPr>
        </p:nvSpPr>
        <p:spPr>
          <a:xfrm>
            <a:off x="957261" y="2487324"/>
            <a:ext cx="9677402" cy="3310890"/>
          </a:xfrm>
        </p:spPr>
        <p:txBody>
          <a:bodyPr/>
          <a:lstStyle/>
          <a:p>
            <a:pPr indent="-287020"/>
            <a:r>
              <a:rPr lang="en-US" sz="3200" dirty="0">
                <a:latin typeface="Exo 2"/>
              </a:rPr>
              <a:t>Did you know coffee, bananas and chocolate could soon be much more difficult to find on our shelves? </a:t>
            </a:r>
          </a:p>
          <a:p>
            <a:pPr indent="-287020"/>
            <a:r>
              <a:rPr lang="en-US" sz="3200" dirty="0">
                <a:latin typeface="Exo 2"/>
              </a:rPr>
              <a:t>Climate change is making crops like these harder and harder to grow. Combined with deeply unfair trade, communities growing these crops are being pushed to the brink.</a:t>
            </a:r>
          </a:p>
          <a:p>
            <a:pPr indent="-287020"/>
            <a:endParaRPr lang="en-US" sz="3200" dirty="0"/>
          </a:p>
        </p:txBody>
      </p:sp>
    </p:spTree>
    <p:extLst>
      <p:ext uri="{BB962C8B-B14F-4D97-AF65-F5344CB8AC3E}">
        <p14:creationId xmlns:p14="http://schemas.microsoft.com/office/powerpoint/2010/main" val="266448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602456" y="654974"/>
            <a:ext cx="10306050" cy="914400"/>
          </a:xfrm>
        </p:spPr>
        <p:txBody>
          <a:bodyPr anchor="ctr"/>
          <a:lstStyle/>
          <a:p>
            <a:r>
              <a:rPr lang="en-GB" sz="2800" dirty="0">
                <a:latin typeface="Arial"/>
                <a:cs typeface="Arial"/>
              </a:rPr>
              <a:t>Key messages 2023 – Climate and the future of food (</a:t>
            </a:r>
            <a:r>
              <a:rPr lang="en-GB" sz="2800" dirty="0">
                <a:latin typeface="Arial"/>
                <a:cs typeface="Arial"/>
                <a:hlinkClick r:id="rId2"/>
              </a:rPr>
              <a:t>full key messages here</a:t>
            </a:r>
            <a:r>
              <a:rPr lang="en-GB" sz="2800" dirty="0">
                <a:latin typeface="Arial"/>
                <a:cs typeface="Arial"/>
              </a:rPr>
              <a:t>)</a:t>
            </a:r>
            <a:endParaRPr lang="en-US" sz="2800" dirty="0"/>
          </a:p>
        </p:txBody>
      </p:sp>
      <p:sp>
        <p:nvSpPr>
          <p:cNvPr id="5" name="Subtitle 4">
            <a:extLst>
              <a:ext uri="{FF2B5EF4-FFF2-40B4-BE49-F238E27FC236}">
                <a16:creationId xmlns:a16="http://schemas.microsoft.com/office/drawing/2014/main" id="{9E770D7D-3D25-13CE-CA0E-62B3197AF307}"/>
              </a:ext>
            </a:extLst>
          </p:cNvPr>
          <p:cNvSpPr>
            <a:spLocks noGrp="1"/>
          </p:cNvSpPr>
          <p:nvPr>
            <p:ph type="subTitle" idx="1"/>
          </p:nvPr>
        </p:nvSpPr>
        <p:spPr>
          <a:xfrm>
            <a:off x="183355" y="1951543"/>
            <a:ext cx="12011025" cy="4311014"/>
          </a:xfrm>
        </p:spPr>
        <p:txBody>
          <a:bodyPr/>
          <a:lstStyle/>
          <a:p>
            <a:pPr indent="-287020"/>
            <a:r>
              <a:rPr lang="en-US" sz="1800" dirty="0">
                <a:latin typeface="Exo 2"/>
              </a:rPr>
              <a:t>Fairtrade Fortnight this year will highlight the urgent threat to the future of the foods we love and the livelihoods of the people who grow them, as they face the worst effects of the climate crisis. Without our support for fairer prices today, farmers will find it even harder to tackle the climate and economic challenges of the future.        </a:t>
            </a:r>
            <a:endParaRPr lang="en-US" sz="1800" dirty="0"/>
          </a:p>
          <a:p>
            <a:pPr indent="-287020"/>
            <a:r>
              <a:rPr lang="en-US" sz="1800" dirty="0">
                <a:latin typeface="Exo 2"/>
              </a:rPr>
              <a:t>Smallholder farmers simply can’t foot the bill for adapting to economic and climate change on their current incomes. This fortnight and beyond, Fairtrade is asking shoppers to act now and choose Fairtrade to back the farmers behind some of our </a:t>
            </a:r>
            <a:r>
              <a:rPr lang="en-US" sz="1800" dirty="0" err="1">
                <a:latin typeface="Exo 2"/>
              </a:rPr>
              <a:t>favourite</a:t>
            </a:r>
            <a:r>
              <a:rPr lang="en-US" sz="1800" dirty="0">
                <a:latin typeface="Exo 2"/>
              </a:rPr>
              <a:t> products to ensure they are paid fairly and can keep farming through these extremely tough times.    </a:t>
            </a:r>
            <a:endParaRPr lang="en-US" sz="1800" dirty="0"/>
          </a:p>
          <a:p>
            <a:pPr indent="-287020"/>
            <a:r>
              <a:rPr lang="en-US" sz="1800" dirty="0">
                <a:latin typeface="Exo 2"/>
              </a:rPr>
              <a:t>Whatever your budget and wherever you shop, consumers can choose Fairtrade products today to support farmers by ensuring they have fairer pay to face the climate crisis and continue producing the foods we love.  </a:t>
            </a:r>
            <a:endParaRPr lang="en-US" sz="1800" dirty="0"/>
          </a:p>
          <a:p>
            <a:pPr indent="-287020"/>
            <a:r>
              <a:rPr lang="en-US" sz="1800" dirty="0">
                <a:latin typeface="Exo 2"/>
              </a:rPr>
              <a:t>By choosing Fairtrade now, you’re taking a stand with farmers and workers worldwide for fairer incomes, so together we can protect the future of our food.    </a:t>
            </a:r>
            <a:endParaRPr lang="en-US" sz="1800" dirty="0"/>
          </a:p>
          <a:p>
            <a:pPr indent="-287020"/>
            <a:endParaRPr lang="en-US" sz="1800" dirty="0"/>
          </a:p>
          <a:p>
            <a:pPr indent="-287020"/>
            <a:endParaRPr lang="en-US" sz="1800" dirty="0"/>
          </a:p>
          <a:p>
            <a:pPr indent="-287020"/>
            <a:endParaRPr lang="en-US" sz="1800" dirty="0"/>
          </a:p>
        </p:txBody>
      </p:sp>
      <p:pic>
        <p:nvPicPr>
          <p:cNvPr id="6" name="Picture 6">
            <a:hlinkClick r:id="rId2"/>
            <a:extLst>
              <a:ext uri="{FF2B5EF4-FFF2-40B4-BE49-F238E27FC236}">
                <a16:creationId xmlns:a16="http://schemas.microsoft.com/office/drawing/2014/main" id="{2779607F-6BB6-D895-A57F-03F7441EBCB4}"/>
              </a:ext>
            </a:extLst>
          </p:cNvPr>
          <p:cNvPicPr>
            <a:picLocks noChangeAspect="1"/>
          </p:cNvPicPr>
          <p:nvPr/>
        </p:nvPicPr>
        <p:blipFill>
          <a:blip r:embed="rId3"/>
          <a:stretch>
            <a:fillRect/>
          </a:stretch>
        </p:blipFill>
        <p:spPr>
          <a:xfrm>
            <a:off x="4383881" y="5983157"/>
            <a:ext cx="2743200" cy="558800"/>
          </a:xfrm>
          <a:prstGeom prst="rect">
            <a:avLst/>
          </a:prstGeom>
        </p:spPr>
      </p:pic>
    </p:spTree>
    <p:extLst>
      <p:ext uri="{BB962C8B-B14F-4D97-AF65-F5344CB8AC3E}">
        <p14:creationId xmlns:p14="http://schemas.microsoft.com/office/powerpoint/2010/main" val="348909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602456" y="654974"/>
            <a:ext cx="10306050" cy="914400"/>
          </a:xfrm>
        </p:spPr>
        <p:txBody>
          <a:bodyPr anchor="ctr"/>
          <a:lstStyle/>
          <a:p>
            <a:r>
              <a:rPr lang="en-GB" sz="3800" dirty="0">
                <a:latin typeface="Arial"/>
                <a:cs typeface="Arial"/>
              </a:rPr>
              <a:t>Key messages 2023 – Cost of Living (</a:t>
            </a:r>
            <a:r>
              <a:rPr lang="en-GB" sz="3800" dirty="0">
                <a:latin typeface="Arial"/>
                <a:cs typeface="Arial"/>
                <a:hlinkClick r:id="rId2"/>
              </a:rPr>
              <a:t>full key messages here</a:t>
            </a:r>
            <a:r>
              <a:rPr lang="en-GB" sz="3800" dirty="0">
                <a:latin typeface="Arial"/>
                <a:cs typeface="Arial"/>
              </a:rPr>
              <a:t>)</a:t>
            </a:r>
          </a:p>
        </p:txBody>
      </p:sp>
      <p:sp>
        <p:nvSpPr>
          <p:cNvPr id="5" name="Subtitle 4">
            <a:extLst>
              <a:ext uri="{FF2B5EF4-FFF2-40B4-BE49-F238E27FC236}">
                <a16:creationId xmlns:a16="http://schemas.microsoft.com/office/drawing/2014/main" id="{9E770D7D-3D25-13CE-CA0E-62B3197AF307}"/>
              </a:ext>
            </a:extLst>
          </p:cNvPr>
          <p:cNvSpPr>
            <a:spLocks noGrp="1"/>
          </p:cNvSpPr>
          <p:nvPr>
            <p:ph type="subTitle" idx="1"/>
          </p:nvPr>
        </p:nvSpPr>
        <p:spPr>
          <a:xfrm>
            <a:off x="180975" y="2280316"/>
            <a:ext cx="12011025" cy="4311014"/>
          </a:xfrm>
        </p:spPr>
        <p:txBody>
          <a:bodyPr/>
          <a:lstStyle/>
          <a:p>
            <a:pPr indent="-287020"/>
            <a:r>
              <a:rPr lang="en-US" dirty="0">
                <a:latin typeface="Exo 2"/>
              </a:rPr>
              <a:t>The current financial crisis is taking a heavy toll on smallholder farmers and workers, with the costs of fuel, </a:t>
            </a:r>
            <a:r>
              <a:rPr lang="en-US" dirty="0" err="1">
                <a:latin typeface="Exo 2"/>
              </a:rPr>
              <a:t>fertiliser</a:t>
            </a:r>
            <a:r>
              <a:rPr lang="en-US" dirty="0">
                <a:latin typeface="Exo 2"/>
              </a:rPr>
              <a:t> and food all increasing beyond what is affordable. If they aren’t getting a fair price to cover their costs at this critical time, it means they won’t be able to grow food in the future.  </a:t>
            </a:r>
            <a:endParaRPr lang="en-US" dirty="0"/>
          </a:p>
          <a:p>
            <a:pPr indent="-287020"/>
            <a:r>
              <a:rPr lang="en-US" dirty="0">
                <a:latin typeface="Exo 2"/>
              </a:rPr>
              <a:t>A fair income for farmers and workers is vital now, not only so they can keep farming, but so they can afford to invest in making changes to adapt to the worsening climate and economic crises. It’s simply not fair to expect them to do both without our support.  </a:t>
            </a:r>
            <a:endParaRPr lang="en-US" dirty="0"/>
          </a:p>
          <a:p>
            <a:pPr indent="-287020"/>
            <a:endParaRPr lang="en-US" dirty="0"/>
          </a:p>
          <a:p>
            <a:pPr indent="-287020"/>
            <a:endParaRPr lang="en-US" dirty="0"/>
          </a:p>
          <a:p>
            <a:pPr indent="-287020"/>
            <a:endParaRPr lang="en-US" dirty="0"/>
          </a:p>
        </p:txBody>
      </p:sp>
      <p:pic>
        <p:nvPicPr>
          <p:cNvPr id="3" name="Picture 6">
            <a:hlinkClick r:id="rId2"/>
            <a:extLst>
              <a:ext uri="{FF2B5EF4-FFF2-40B4-BE49-F238E27FC236}">
                <a16:creationId xmlns:a16="http://schemas.microsoft.com/office/drawing/2014/main" id="{1054FA55-016C-2A27-B28B-76E50057FC81}"/>
              </a:ext>
            </a:extLst>
          </p:cNvPr>
          <p:cNvPicPr>
            <a:picLocks noChangeAspect="1"/>
          </p:cNvPicPr>
          <p:nvPr/>
        </p:nvPicPr>
        <p:blipFill>
          <a:blip r:embed="rId3"/>
          <a:stretch>
            <a:fillRect/>
          </a:stretch>
        </p:blipFill>
        <p:spPr>
          <a:xfrm>
            <a:off x="4383881" y="5983157"/>
            <a:ext cx="2743200" cy="558800"/>
          </a:xfrm>
          <a:prstGeom prst="rect">
            <a:avLst/>
          </a:prstGeom>
        </p:spPr>
      </p:pic>
    </p:spTree>
    <p:extLst>
      <p:ext uri="{BB962C8B-B14F-4D97-AF65-F5344CB8AC3E}">
        <p14:creationId xmlns:p14="http://schemas.microsoft.com/office/powerpoint/2010/main" val="162834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602456" y="654974"/>
            <a:ext cx="10306050" cy="914400"/>
          </a:xfrm>
        </p:spPr>
        <p:txBody>
          <a:bodyPr anchor="ctr"/>
          <a:lstStyle/>
          <a:p>
            <a:r>
              <a:rPr lang="en-GB" sz="3800" dirty="0">
                <a:latin typeface="Arial"/>
                <a:cs typeface="Arial"/>
              </a:rPr>
              <a:t>Key messages 2023 – Community Campaigning (</a:t>
            </a:r>
            <a:r>
              <a:rPr lang="en-GB" sz="3800" dirty="0">
                <a:latin typeface="Arial"/>
                <a:cs typeface="Arial"/>
                <a:hlinkClick r:id="rId2"/>
              </a:rPr>
              <a:t>full key messages here</a:t>
            </a:r>
            <a:r>
              <a:rPr lang="en-GB" sz="3800" dirty="0">
                <a:latin typeface="Arial"/>
                <a:cs typeface="Arial"/>
              </a:rPr>
              <a:t>)</a:t>
            </a:r>
          </a:p>
        </p:txBody>
      </p:sp>
      <p:sp>
        <p:nvSpPr>
          <p:cNvPr id="5" name="Subtitle 4">
            <a:extLst>
              <a:ext uri="{FF2B5EF4-FFF2-40B4-BE49-F238E27FC236}">
                <a16:creationId xmlns:a16="http://schemas.microsoft.com/office/drawing/2014/main" id="{9E770D7D-3D25-13CE-CA0E-62B3197AF307}"/>
              </a:ext>
            </a:extLst>
          </p:cNvPr>
          <p:cNvSpPr>
            <a:spLocks noGrp="1"/>
          </p:cNvSpPr>
          <p:nvPr>
            <p:ph type="subTitle" idx="1"/>
          </p:nvPr>
        </p:nvSpPr>
        <p:spPr>
          <a:xfrm>
            <a:off x="183355" y="1951543"/>
            <a:ext cx="12011025" cy="4311014"/>
          </a:xfrm>
        </p:spPr>
        <p:txBody>
          <a:bodyPr/>
          <a:lstStyle/>
          <a:p>
            <a:pPr indent="-287020"/>
            <a:r>
              <a:rPr lang="en-GB" dirty="0">
                <a:latin typeface="Exo 2"/>
              </a:rPr>
              <a:t>In every single Westminster constituency, Fairtrade campaigners have started </a:t>
            </a:r>
            <a:r>
              <a:rPr lang="en-GB" b="1" dirty="0">
                <a:latin typeface="Exo 2"/>
              </a:rPr>
              <a:t>Community Declarations of Solidarity</a:t>
            </a:r>
            <a:r>
              <a:rPr lang="en-GB" dirty="0">
                <a:latin typeface="Exo 2"/>
              </a:rPr>
              <a:t> in support of Climate Justice. These challenge local MPs to act on the support within their communities for fair, global action on climate change. Throughout Fairtrade Fortnight, campaigners will continue to collect signatures and meet with their MPs to establish to discuss how the UK can deliver on it’s promises made at COP27 and elsewhere to deliver fair funding for communities. </a:t>
            </a:r>
            <a:endParaRPr lang="en-GB" dirty="0"/>
          </a:p>
          <a:p>
            <a:pPr marL="170180" indent="0">
              <a:buNone/>
            </a:pPr>
            <a:endParaRPr lang="en-GB" dirty="0"/>
          </a:p>
          <a:p>
            <a:pPr marL="170180" indent="0">
              <a:buNone/>
            </a:pPr>
            <a:r>
              <a:rPr lang="en-GB" dirty="0">
                <a:latin typeface="Exo 2"/>
              </a:rPr>
              <a:t>Sign and view the Community Declaration of solidarity on the </a:t>
            </a:r>
            <a:r>
              <a:rPr lang="en-GB" dirty="0">
                <a:latin typeface="Exo 2"/>
                <a:hlinkClick r:id="rId3"/>
              </a:rPr>
              <a:t>Fairtrade Foundation website </a:t>
            </a:r>
          </a:p>
          <a:p>
            <a:pPr marL="170180" indent="0">
              <a:buNone/>
            </a:pPr>
            <a:endParaRPr lang="en-US" dirty="0"/>
          </a:p>
          <a:p>
            <a:pPr indent="-287020"/>
            <a:endParaRPr lang="en-US" dirty="0"/>
          </a:p>
        </p:txBody>
      </p:sp>
      <p:pic>
        <p:nvPicPr>
          <p:cNvPr id="3" name="Picture 6">
            <a:hlinkClick r:id="rId2"/>
            <a:extLst>
              <a:ext uri="{FF2B5EF4-FFF2-40B4-BE49-F238E27FC236}">
                <a16:creationId xmlns:a16="http://schemas.microsoft.com/office/drawing/2014/main" id="{C50DB70D-EDDF-4ADC-414F-83D76BA5094A}"/>
              </a:ext>
            </a:extLst>
          </p:cNvPr>
          <p:cNvPicPr>
            <a:picLocks noChangeAspect="1"/>
          </p:cNvPicPr>
          <p:nvPr/>
        </p:nvPicPr>
        <p:blipFill>
          <a:blip r:embed="rId4"/>
          <a:stretch>
            <a:fillRect/>
          </a:stretch>
        </p:blipFill>
        <p:spPr>
          <a:xfrm>
            <a:off x="4383881" y="5983157"/>
            <a:ext cx="2743200" cy="558800"/>
          </a:xfrm>
          <a:prstGeom prst="rect">
            <a:avLst/>
          </a:prstGeom>
        </p:spPr>
      </p:pic>
    </p:spTree>
    <p:extLst>
      <p:ext uri="{BB962C8B-B14F-4D97-AF65-F5344CB8AC3E}">
        <p14:creationId xmlns:p14="http://schemas.microsoft.com/office/powerpoint/2010/main" val="125481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511140" y="575456"/>
            <a:ext cx="10306050" cy="914400"/>
          </a:xfrm>
        </p:spPr>
        <p:txBody>
          <a:bodyPr anchor="ctr"/>
          <a:lstStyle/>
          <a:p>
            <a:r>
              <a:rPr lang="en-GB" sz="4400" dirty="0">
                <a:latin typeface="Arial"/>
                <a:cs typeface="Arial"/>
              </a:rPr>
              <a:t>The Endangered Aisle</a:t>
            </a:r>
            <a:endParaRPr lang="en-US" sz="4400" dirty="0"/>
          </a:p>
        </p:txBody>
      </p:sp>
      <p:sp>
        <p:nvSpPr>
          <p:cNvPr id="5" name="Subtitle 4">
            <a:extLst>
              <a:ext uri="{FF2B5EF4-FFF2-40B4-BE49-F238E27FC236}">
                <a16:creationId xmlns:a16="http://schemas.microsoft.com/office/drawing/2014/main" id="{B4297AE7-F5B7-08B6-FA79-D77AAA40161C}"/>
              </a:ext>
            </a:extLst>
          </p:cNvPr>
          <p:cNvSpPr>
            <a:spLocks noGrp="1"/>
          </p:cNvSpPr>
          <p:nvPr>
            <p:ph type="subTitle" idx="1"/>
          </p:nvPr>
        </p:nvSpPr>
        <p:spPr>
          <a:xfrm>
            <a:off x="0" y="1489856"/>
            <a:ext cx="10991850" cy="3310890"/>
          </a:xfrm>
        </p:spPr>
        <p:txBody>
          <a:bodyPr/>
          <a:lstStyle/>
          <a:p>
            <a:r>
              <a:rPr lang="en-US" sz="1600" dirty="0"/>
              <a:t>To get public attention for the threat facing the future of our food – and the communities who grow it – we are running a special, one-off stunt: </a:t>
            </a:r>
            <a:r>
              <a:rPr lang="en-US" sz="1600" b="1" dirty="0"/>
              <a:t>The Endangered Aisle.</a:t>
            </a:r>
            <a:endParaRPr lang="en-US" sz="1600" dirty="0"/>
          </a:p>
          <a:p>
            <a:r>
              <a:rPr lang="en-GB" sz="1600" b="0" i="0" dirty="0">
                <a:solidFill>
                  <a:srgbClr val="1E1E1E"/>
                </a:solidFill>
                <a:effectLst/>
                <a:latin typeface="HelveticaNeueW02-45Ligh"/>
              </a:rPr>
              <a:t>The Endangered Aisle will shine a light on the supermarket staples most at risk of becoming endangered from the climate crisis, including coffee, bananas and chocolate.</a:t>
            </a:r>
          </a:p>
          <a:p>
            <a:r>
              <a:rPr lang="en-GB" sz="1600" b="0" i="0" dirty="0">
                <a:solidFill>
                  <a:srgbClr val="1E1E1E"/>
                </a:solidFill>
                <a:effectLst/>
                <a:latin typeface="HelveticaNeueW02-45Ligh"/>
              </a:rPr>
              <a:t>As part of the launch, Fairtrade will release new research highlighting how climate change is endangering the future of supermarket staples grown by farmers overseas. These findings will be showcased at the Endangered Aisle and available on this website.</a:t>
            </a:r>
          </a:p>
          <a:p>
            <a:r>
              <a:rPr lang="en-GB" sz="1600" b="1" dirty="0">
                <a:solidFill>
                  <a:srgbClr val="1E1E1E"/>
                </a:solidFill>
                <a:latin typeface="HelveticaNeueW02-45Ligh"/>
              </a:rPr>
              <a:t>Please help us spread the word about the Endangered Aisle </a:t>
            </a:r>
            <a:r>
              <a:rPr lang="en-GB" sz="1600" dirty="0">
                <a:solidFill>
                  <a:srgbClr val="1E1E1E"/>
                </a:solidFill>
                <a:latin typeface="HelveticaNeueW02-45Ligh"/>
              </a:rPr>
              <a:t>when it launches at the beginning of Fairtrade Fortnight. Follow us: </a:t>
            </a:r>
          </a:p>
          <a:p>
            <a:r>
              <a:rPr lang="en-GB" sz="1600" dirty="0">
                <a:solidFill>
                  <a:srgbClr val="1E1E1E"/>
                </a:solidFill>
                <a:latin typeface="HelveticaNeueW02-45Ligh"/>
                <a:hlinkClick r:id="rId2"/>
              </a:rPr>
              <a:t>Facebook</a:t>
            </a:r>
            <a:r>
              <a:rPr lang="en-GB" sz="1600" dirty="0">
                <a:solidFill>
                  <a:srgbClr val="1E1E1E"/>
                </a:solidFill>
                <a:latin typeface="HelveticaNeueW02-45Ligh"/>
              </a:rPr>
              <a:t> </a:t>
            </a:r>
          </a:p>
          <a:p>
            <a:r>
              <a:rPr lang="en-GB" sz="1600" dirty="0">
                <a:solidFill>
                  <a:srgbClr val="1E1E1E"/>
                </a:solidFill>
                <a:latin typeface="HelveticaNeueW02-45Ligh"/>
                <a:hlinkClick r:id="rId3"/>
              </a:rPr>
              <a:t>Twitter</a:t>
            </a:r>
            <a:endParaRPr lang="en-GB" sz="1600" dirty="0">
              <a:solidFill>
                <a:srgbClr val="1E1E1E"/>
              </a:solidFill>
              <a:latin typeface="HelveticaNeueW02-45Ligh"/>
            </a:endParaRPr>
          </a:p>
          <a:p>
            <a:r>
              <a:rPr lang="en-GB" sz="1600" dirty="0">
                <a:solidFill>
                  <a:srgbClr val="1E1E1E"/>
                </a:solidFill>
                <a:latin typeface="HelveticaNeueW02-45Ligh"/>
                <a:hlinkClick r:id="rId4"/>
              </a:rPr>
              <a:t>Instagram</a:t>
            </a:r>
            <a:endParaRPr lang="en-GB" sz="1600" dirty="0">
              <a:solidFill>
                <a:srgbClr val="1E1E1E"/>
              </a:solidFill>
              <a:latin typeface="HelveticaNeueW02-45Ligh"/>
            </a:endParaRPr>
          </a:p>
          <a:p>
            <a:r>
              <a:rPr lang="en-GB" sz="1600" dirty="0">
                <a:solidFill>
                  <a:srgbClr val="1E1E1E"/>
                </a:solidFill>
                <a:latin typeface="HelveticaNeueW02-45Ligh"/>
              </a:rPr>
              <a:t> </a:t>
            </a:r>
            <a:r>
              <a:rPr lang="en-GB" sz="1600" dirty="0">
                <a:solidFill>
                  <a:srgbClr val="1E1E1E"/>
                </a:solidFill>
                <a:latin typeface="HelveticaNeueW02-45Ligh"/>
                <a:hlinkClick r:id="rId5"/>
              </a:rPr>
              <a:t>email</a:t>
            </a:r>
            <a:r>
              <a:rPr lang="en-GB" sz="1600" dirty="0">
                <a:solidFill>
                  <a:srgbClr val="1E1E1E"/>
                </a:solidFill>
                <a:latin typeface="HelveticaNeueW02-45Ligh"/>
              </a:rPr>
              <a:t> </a:t>
            </a:r>
          </a:p>
          <a:p>
            <a:r>
              <a:rPr lang="en-GB" sz="1600" dirty="0">
                <a:solidFill>
                  <a:srgbClr val="1E1E1E"/>
                </a:solidFill>
                <a:latin typeface="HelveticaNeueW02-45Ligh"/>
              </a:rPr>
              <a:t>or </a:t>
            </a:r>
            <a:r>
              <a:rPr lang="en-GB" sz="1600" dirty="0">
                <a:solidFill>
                  <a:srgbClr val="1E1E1E"/>
                </a:solidFill>
                <a:latin typeface="HelveticaNeueW02-45Ligh"/>
                <a:hlinkClick r:id="rId6"/>
              </a:rPr>
              <a:t>keep checking our website</a:t>
            </a:r>
            <a:r>
              <a:rPr lang="en-GB" sz="1600" dirty="0">
                <a:solidFill>
                  <a:srgbClr val="1E1E1E"/>
                </a:solidFill>
                <a:latin typeface="HelveticaNeueW02-45Ligh"/>
              </a:rPr>
              <a:t> for more details.</a:t>
            </a:r>
            <a:endParaRPr lang="en-US" sz="1600" b="1" dirty="0"/>
          </a:p>
        </p:txBody>
      </p:sp>
    </p:spTree>
    <p:extLst>
      <p:ext uri="{BB962C8B-B14F-4D97-AF65-F5344CB8AC3E}">
        <p14:creationId xmlns:p14="http://schemas.microsoft.com/office/powerpoint/2010/main" val="38345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Future is Fair colour palett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FF4571"/>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Future is Fair colour palett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FF4571"/>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FBF3FA8244D848A8B1D0F9E8B6E729" ma:contentTypeVersion="14" ma:contentTypeDescription="Create a new document." ma:contentTypeScope="" ma:versionID="a7fb1f0fc994781b6242fa1b995e437f">
  <xsd:schema xmlns:xsd="http://www.w3.org/2001/XMLSchema" xmlns:xs="http://www.w3.org/2001/XMLSchema" xmlns:p="http://schemas.microsoft.com/office/2006/metadata/properties" xmlns:ns2="52a3a94e-00d0-4f7d-8a82-0598752b5204" xmlns:ns3="9ede937b-bab6-4296-b22c-1d70cdbe55c8" targetNamespace="http://schemas.microsoft.com/office/2006/metadata/properties" ma:root="true" ma:fieldsID="12166fbbdd2f9d7a141af2179f53c712" ns2:_="" ns3:_="">
    <xsd:import namespace="52a3a94e-00d0-4f7d-8a82-0598752b5204"/>
    <xsd:import namespace="9ede937b-bab6-4296-b22c-1d70cdbe55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a3a94e-00d0-4f7d-8a82-0598752b52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aac5b8f-eef4-4bcc-9755-3d47f8a28bf4"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de937b-bab6-4296-b22c-1d70cdbe55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b9ff173b-c31e-4f75-bafe-176fd20284d2}" ma:internalName="TaxCatchAll" ma:showField="CatchAllData" ma:web="9ede937b-bab6-4296-b22c-1d70cdbe55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2a3a94e-00d0-4f7d-8a82-0598752b5204">
      <Terms xmlns="http://schemas.microsoft.com/office/infopath/2007/PartnerControls"/>
    </lcf76f155ced4ddcb4097134ff3c332f>
    <TaxCatchAll xmlns="9ede937b-bab6-4296-b22c-1d70cdbe55c8" xsi:nil="true"/>
  </documentManagement>
</p:properties>
</file>

<file path=customXml/itemProps1.xml><?xml version="1.0" encoding="utf-8"?>
<ds:datastoreItem xmlns:ds="http://schemas.openxmlformats.org/officeDocument/2006/customXml" ds:itemID="{DBFF5042-B153-4C6E-87FA-6A769E96CC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a3a94e-00d0-4f7d-8a82-0598752b5204"/>
    <ds:schemaRef ds:uri="9ede937b-bab6-4296-b22c-1d70cdbe55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775DFF-100B-471E-9999-71CCAFA7482F}">
  <ds:schemaRefs>
    <ds:schemaRef ds:uri="http://schemas.microsoft.com/sharepoint/v3/contenttype/forms"/>
  </ds:schemaRefs>
</ds:datastoreItem>
</file>

<file path=customXml/itemProps3.xml><?xml version="1.0" encoding="utf-8"?>
<ds:datastoreItem xmlns:ds="http://schemas.openxmlformats.org/officeDocument/2006/customXml" ds:itemID="{A256AE3B-C9C2-4DFB-BEF3-7DC569D7D56C}">
  <ds:schemaRefs>
    <ds:schemaRef ds:uri="http://schemas.microsoft.com/office/2006/metadata/properties"/>
    <ds:schemaRef ds:uri="http://schemas.microsoft.com/office/infopath/2007/PartnerControls"/>
    <ds:schemaRef ds:uri="52a3a94e-00d0-4f7d-8a82-0598752b5204"/>
    <ds:schemaRef ds:uri="9ede937b-bab6-4296-b22c-1d70cdbe55c8"/>
  </ds:schemaRefs>
</ds:datastoreItem>
</file>

<file path=docProps/app.xml><?xml version="1.0" encoding="utf-8"?>
<Properties xmlns="http://schemas.openxmlformats.org/officeDocument/2006/extended-properties" xmlns:vt="http://schemas.openxmlformats.org/officeDocument/2006/docPropsVTypes">
  <TotalTime>606</TotalTime>
  <Words>1977</Words>
  <Application>Microsoft Office PowerPoint</Application>
  <PresentationFormat>Widescreen</PresentationFormat>
  <Paragraphs>139</Paragraphs>
  <Slides>25</Slides>
  <Notes>5</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HelveticaNeueW02-45Ligh</vt:lpstr>
      <vt:lpstr>Wingdings</vt:lpstr>
      <vt:lpstr>Alegreya Sans Black</vt:lpstr>
      <vt:lpstr>Calibri</vt:lpstr>
      <vt:lpstr>Exo 2</vt:lpstr>
      <vt:lpstr>HelveticaNeueW02-75Bold</vt:lpstr>
      <vt:lpstr>Arial</vt:lpstr>
      <vt:lpstr>Alegreya Sans</vt:lpstr>
      <vt:lpstr>Office Theme</vt:lpstr>
      <vt:lpstr>Office Theme</vt:lpstr>
      <vt:lpstr>Campaigner Toolkit</vt:lpstr>
      <vt:lpstr>PowerPoint Presentation</vt:lpstr>
      <vt:lpstr>What's Fairtrade Fortnight all about in 2023?</vt:lpstr>
      <vt:lpstr>This Fairtrade Fortnight, join us in spreading one simple message:  Making the small switch to Fairtrade supports producers in protecting the future of some of our most-loved food and the planet. </vt:lpstr>
      <vt:lpstr>Fairtrade Fortnight 2023 focuses on the future of food</vt:lpstr>
      <vt:lpstr>Key messages 2023 – Climate and the future of food (full key messages here)</vt:lpstr>
      <vt:lpstr>Key messages 2023 – Cost of Living (full key messages here)</vt:lpstr>
      <vt:lpstr>Key messages 2023 – Community Campaigning (full key messages here)</vt:lpstr>
      <vt:lpstr>The Endangered Aisle</vt:lpstr>
      <vt:lpstr>Resources</vt:lpstr>
      <vt:lpstr>Resources you can use include:</vt:lpstr>
      <vt:lpstr>Presentations and scrips</vt:lpstr>
      <vt:lpstr>Farmer stories and social media graphics</vt:lpstr>
      <vt:lpstr>Fairtrade Fortnight films</vt:lpstr>
      <vt:lpstr>Key facts and figures</vt:lpstr>
      <vt:lpstr>Frequently Asked Questions</vt:lpstr>
      <vt:lpstr>Fairtrade Fortnight logos and icons</vt:lpstr>
      <vt:lpstr>Print-at-home assets</vt:lpstr>
      <vt:lpstr>Get media attention</vt:lpstr>
      <vt:lpstr>More resources to run an event</vt:lpstr>
      <vt:lpstr>Getting involved</vt:lpstr>
      <vt:lpstr>PowerPoint Presentation</vt:lpstr>
      <vt:lpstr>PowerPoint Presentation</vt:lpstr>
      <vt:lpstr>PowerPoint Presentation</vt:lpstr>
      <vt:lpstr>Thanks for  making Fairtrade Fortnight special!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chiky sierra</dc:creator>
  <cp:lastModifiedBy>Stefan Donnelly</cp:lastModifiedBy>
  <cp:revision>213</cp:revision>
  <dcterms:created xsi:type="dcterms:W3CDTF">2021-05-11T08:32:31Z</dcterms:created>
  <dcterms:modified xsi:type="dcterms:W3CDTF">2023-02-01T17:25:40Z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d9b718e-09df-40af-9ac0-7b1114f10022_Enabled">
    <vt:lpwstr>true</vt:lpwstr>
  </property>
  <property fmtid="{D5CDD505-2E9C-101B-9397-08002B2CF9AE}" pid="3" name="MSIP_Label_ed9b718e-09df-40af-9ac0-7b1114f10022_SetDate">
    <vt:lpwstr>2022-11-03T11:03:54Z</vt:lpwstr>
  </property>
  <property fmtid="{D5CDD505-2E9C-101B-9397-08002B2CF9AE}" pid="4" name="MSIP_Label_ed9b718e-09df-40af-9ac0-7b1114f10022_Method">
    <vt:lpwstr>Standard</vt:lpwstr>
  </property>
  <property fmtid="{D5CDD505-2E9C-101B-9397-08002B2CF9AE}" pid="5" name="MSIP_Label_ed9b718e-09df-40af-9ac0-7b1114f10022_Name">
    <vt:lpwstr>defa4170-0d19-0005-0004-bc88714345d2</vt:lpwstr>
  </property>
  <property fmtid="{D5CDD505-2E9C-101B-9397-08002B2CF9AE}" pid="6" name="MSIP_Label_ed9b718e-09df-40af-9ac0-7b1114f10022_SiteId">
    <vt:lpwstr>2cdd2414-d03b-4d28-bcab-551ebb489a59</vt:lpwstr>
  </property>
  <property fmtid="{D5CDD505-2E9C-101B-9397-08002B2CF9AE}" pid="7" name="MSIP_Label_ed9b718e-09df-40af-9ac0-7b1114f10022_ActionId">
    <vt:lpwstr>18537c44-3fb8-45bb-8fe6-cb3c920e0561</vt:lpwstr>
  </property>
  <property fmtid="{D5CDD505-2E9C-101B-9397-08002B2CF9AE}" pid="8" name="MSIP_Label_ed9b718e-09df-40af-9ac0-7b1114f10022_ContentBits">
    <vt:lpwstr>0</vt:lpwstr>
  </property>
  <property fmtid="{D5CDD505-2E9C-101B-9397-08002B2CF9AE}" pid="9" name="ContentTypeId">
    <vt:lpwstr>0x01010084FBF3FA8244D848A8B1D0F9E8B6E729</vt:lpwstr>
  </property>
  <property fmtid="{D5CDD505-2E9C-101B-9397-08002B2CF9AE}" pid="10" name="MediaServiceImageTags">
    <vt:lpwstr/>
  </property>
</Properties>
</file>