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9" r:id="rId6"/>
    <p:sldId id="283" r:id="rId7"/>
    <p:sldId id="285" r:id="rId8"/>
    <p:sldId id="267" r:id="rId9"/>
    <p:sldId id="268" r:id="rId10"/>
    <p:sldId id="282" r:id="rId11"/>
    <p:sldId id="274" r:id="rId12"/>
    <p:sldId id="275" r:id="rId13"/>
    <p:sldId id="260" r:id="rId14"/>
    <p:sldId id="261" r:id="rId15"/>
    <p:sldId id="263" r:id="rId16"/>
    <p:sldId id="264" r:id="rId17"/>
    <p:sldId id="266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9D93B-8D26-470D-5AF5-DDD8BF8516E9}" name="Stefan Donnelly" initials="SD" userId="S::stefan.donnelly@fairtrade.org.uk::ec333d85-e042-44f9-b7a5-b26dce505bb0" providerId="AD"/>
  <p188:author id="{5D060ED4-B0B6-884F-48E9-0772E15DC5E5}" name="Alexander Carnwath" initials="AC" userId="S::alexander.carnwath@fairtrade.org.uk::0a564435-3c57-4f74-b7f1-d841da48c2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C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D99C6-546C-A0E4-575C-037A1EBE84C6}" v="2" dt="2024-09-06T14:19:45.267"/>
    <p1510:client id="{901A8C2F-278C-4C91-8811-9A3079BF1A11}" v="4" dt="2024-09-06T14:39:11.176"/>
    <p1510:client id="{F45DF6DB-1526-0AA1-86DA-9DEC36A77E9E}" v="53" vWet="55" dt="2024-09-06T14:25:09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68A77-D0F9-DC41-BF67-ACE884F648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E9E42-60AD-FE49-98B1-77EC04D713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39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E9E42-60AD-FE49-98B1-77EC04D713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8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E9E42-60AD-FE49-98B1-77EC04D713E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8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842A-2F07-4363-C59C-D60508AF7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189FF-04B6-6D29-7D85-50AD4CA06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67C1B-6569-623C-7DFF-8D01B09A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76856-8B5C-4084-06BE-20A298B3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0B00-BF0A-696B-5E21-F9243189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79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06BC-8C14-9919-F0F2-0EB7172D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F6EEE-69AD-3BB4-A571-0B0D9DF2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D394-D66F-276D-F050-AF75C3D3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D7F67-099C-CC7B-E325-D749AA7F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33DF-1CB7-F4B2-BF95-A828DD6A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18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0D4C3-D0A6-29FF-4EA7-1CD30F5B2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A00FF-3DB0-9587-1567-47E1633AA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9BCB8-FC4F-0EE5-6966-9D33ECE1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D0F28-A329-EABF-2901-ACE7F17C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CFA84-1251-EAFF-F998-F7D6F88A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1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44C9-2485-AC77-3E91-6E2AFE3A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1797D-036E-0255-9A96-E61A31BEE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FE97B-15A8-F9AD-E91D-D0014083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8428-CD4D-D085-0839-4CD3AB12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E1508-106B-5357-0B41-B29DEA09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70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C014-F017-E762-6D92-59D43F82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493EC-527F-E8DE-0299-B5D4FA261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07970-524E-F336-2AFE-815C417C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060-099A-C5BC-0679-512E1772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5B3D0-43DE-DCF7-4A66-FEEBB14F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12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2D67-A739-57EB-9789-0F76D5C5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AD75-0AC9-CAFE-4669-93AFD08D6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951B4-DABE-2F95-1449-27C859CF8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62489-C7DA-DD8F-317E-3006C654C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33BA0-45EF-5256-2192-33C87C1B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E8019-AB27-33D1-C35B-E00B9EB1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5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1FF-71B6-1BD3-6108-8888033A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16F4B-7B26-0A59-7F3F-3573BB423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F5BFD-B1BC-EB12-AC64-8B08F44C1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3AE55-F36B-20B9-D7F3-AAF2BC51E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EA011-7BDE-CFDF-DCC1-30B8CD107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4164B-CDC7-F60A-A6F4-61203D96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2C972-C225-29C5-338C-AF876B08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B42AB-46E5-10AD-49CC-B9054625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60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AF5C-6EFB-C9BA-FA1F-9A24F145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438AF-0CFF-2FAC-3DDA-8871E7A9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9A3FD-FDC1-9378-04F8-74DA693B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3ABFB-FB81-91A4-27A0-4BD218EB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1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DAFD2F-9FB8-696A-0F43-77F6F5A8C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833DD-095E-5522-FB37-409BF11B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62262-E6C3-42EE-3FBF-5E9296B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7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2265-E71C-9F4D-0360-08222D23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1E03-7DCD-ABA9-C151-5F5BB454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95114-315C-A182-799F-F621DF0E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92549-D0AB-56F8-7265-03F0E9D7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BE5F9-2DE2-E60E-8AB5-7F0BDC80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AAFE1-4D1F-64CB-40B7-27028370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05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06CC-45BD-5628-54C7-084F928E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1006E-C811-EDEE-223C-31141F0D4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C45EC-1E84-6565-4164-A30EEB8A4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B9D11-9E58-74EB-DA2E-311E5DB4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FCC92-52D9-2118-D2D9-2FA6D4B7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7D382-D370-8C6E-7336-66388769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0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FE51F-16CB-7AA6-6E0F-AF2146AA1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3E1D2-08BC-97D9-302C-45210D138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FB669-F2AA-727A-BB3F-8E057338D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F09FD-B59B-BF49-ABE6-C2AB272DD3E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336D4-E85B-2E22-5137-D524471C7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50BDE-7F1A-4A15-17AD-402433D68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4F9CC1-B4EA-754A-8770-12A53FDBD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15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ction.fairtrade.org.uk/page/120702/petition/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tion.fairtrade.org.uk/page/120702/petition/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irtrade.org.uk/wp-content/uploads/2024/09/J007565_FAIRTRADE_MP_PLEDGE_SOCIAL-01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ction.fairtrade.org.uk/page/154155/petition/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ction.fairtrade.org.uk/page/154155/petition/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white dots&#10;&#10;Description automatically generated">
            <a:extLst>
              <a:ext uri="{FF2B5EF4-FFF2-40B4-BE49-F238E27FC236}">
                <a16:creationId xmlns:a16="http://schemas.microsoft.com/office/drawing/2014/main" id="{238D4482-F004-A5B6-4E8A-F23809F47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0203FD-93B0-22DA-69EC-D91BBA5268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9398"/>
            <a:ext cx="12192000" cy="12286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92C3067-6FDB-8522-2B49-83FB9E6ED4DE}"/>
              </a:ext>
            </a:extLst>
          </p:cNvPr>
          <p:cNvGrpSpPr/>
          <p:nvPr/>
        </p:nvGrpSpPr>
        <p:grpSpPr>
          <a:xfrm>
            <a:off x="1603745" y="1203655"/>
            <a:ext cx="9454116" cy="3402419"/>
            <a:chOff x="1199707" y="1022902"/>
            <a:chExt cx="9454116" cy="3402419"/>
          </a:xfrm>
        </p:grpSpPr>
        <p:pic>
          <p:nvPicPr>
            <p:cNvPr id="8" name="Picture 7" descr="A logo of a person in a circle&#10;&#10;Description automatically generated">
              <a:extLst>
                <a:ext uri="{FF2B5EF4-FFF2-40B4-BE49-F238E27FC236}">
                  <a16:creationId xmlns:a16="http://schemas.microsoft.com/office/drawing/2014/main" id="{B234C63E-1A65-A956-FBF2-E6E3228E1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707" y="1022902"/>
              <a:ext cx="3402419" cy="34024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791AEF-C95A-72D7-3445-30A0F755F67C}"/>
                </a:ext>
              </a:extLst>
            </p:cNvPr>
            <p:cNvSpPr txBox="1"/>
            <p:nvPr/>
          </p:nvSpPr>
          <p:spPr>
            <a:xfrm>
              <a:off x="4997302" y="1095153"/>
              <a:ext cx="56565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>
                  <a:latin typeface="Anton" pitchFamily="2" charset="77"/>
                </a:rPr>
                <a:t>FAIRTRADE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55D588-7B93-DCB3-7547-FB3844F647F2}"/>
                </a:ext>
              </a:extLst>
            </p:cNvPr>
            <p:cNvSpPr txBox="1"/>
            <p:nvPr/>
          </p:nvSpPr>
          <p:spPr>
            <a:xfrm>
              <a:off x="4997302" y="2336027"/>
              <a:ext cx="565652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600">
                  <a:latin typeface="Anton" pitchFamily="2" charset="77"/>
                </a:rPr>
                <a:t>FORTNIGHT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EAAAAC-B179-134C-2271-C1C31A327FBB}"/>
                </a:ext>
              </a:extLst>
            </p:cNvPr>
            <p:cNvSpPr txBox="1"/>
            <p:nvPr/>
          </p:nvSpPr>
          <p:spPr>
            <a:xfrm>
              <a:off x="4997302" y="3678864"/>
              <a:ext cx="5656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>
                  <a:latin typeface="Anton" pitchFamily="2" charset="77"/>
                </a:rPr>
                <a:t>9</a:t>
              </a:r>
              <a:r>
                <a:rPr lang="en-GB" sz="4000" baseline="30000">
                  <a:latin typeface="Anton" pitchFamily="2" charset="77"/>
                </a:rPr>
                <a:t>TH</a:t>
              </a:r>
              <a:r>
                <a:rPr lang="en-GB" sz="4000">
                  <a:latin typeface="Anton" pitchFamily="2" charset="77"/>
                </a:rPr>
                <a:t>-22</a:t>
              </a:r>
              <a:r>
                <a:rPr lang="en-GB" sz="4000" baseline="30000">
                  <a:latin typeface="Anton" pitchFamily="2" charset="77"/>
                </a:rPr>
                <a:t>ND</a:t>
              </a:r>
              <a:r>
                <a:rPr lang="en-GB" sz="4000">
                  <a:latin typeface="Anton" pitchFamily="2" charset="77"/>
                </a:rPr>
                <a:t> SEPTEMBER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A3662E-2A62-B810-23EF-98A8F03B1BB1}"/>
              </a:ext>
            </a:extLst>
          </p:cNvPr>
          <p:cNvSpPr txBox="1"/>
          <p:nvPr/>
        </p:nvSpPr>
        <p:spPr>
          <a:xfrm>
            <a:off x="-1" y="5920533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latin typeface="Anton" pitchFamily="2" charset="77"/>
              </a:rPr>
              <a:t>2024 TOOLKIT FOR MEMBERS OF PARLIAMENT</a:t>
            </a:r>
          </a:p>
        </p:txBody>
      </p:sp>
    </p:spTree>
    <p:extLst>
      <p:ext uri="{BB962C8B-B14F-4D97-AF65-F5344CB8AC3E}">
        <p14:creationId xmlns:p14="http://schemas.microsoft.com/office/powerpoint/2010/main" val="63932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870975-47F1-01D7-F6F8-DA2467C9FC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C0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496D9-3442-7A4D-0DE9-412405B95103}"/>
              </a:ext>
            </a:extLst>
          </p:cNvPr>
          <p:cNvSpPr txBox="1"/>
          <p:nvPr/>
        </p:nvSpPr>
        <p:spPr>
          <a:xfrm>
            <a:off x="797442" y="2382820"/>
            <a:ext cx="4912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latin typeface="Anton" pitchFamily="2" charset="77"/>
              </a:rPr>
              <a:t>HOW TO</a:t>
            </a:r>
          </a:p>
          <a:p>
            <a:r>
              <a:rPr lang="en-GB" sz="7200">
                <a:latin typeface="Anton" pitchFamily="2" charset="77"/>
              </a:rPr>
              <a:t>PARTICIPATE</a:t>
            </a:r>
          </a:p>
        </p:txBody>
      </p:sp>
      <p:pic>
        <p:nvPicPr>
          <p:cNvPr id="4" name="Picture 3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80BDE354-3FE5-7DD2-674B-E835AF08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pic>
        <p:nvPicPr>
          <p:cNvPr id="7" name="Picture 6" descr="A pink circle with black background&#10;&#10;Description automatically generated">
            <a:extLst>
              <a:ext uri="{FF2B5EF4-FFF2-40B4-BE49-F238E27FC236}">
                <a16:creationId xmlns:a16="http://schemas.microsoft.com/office/drawing/2014/main" id="{DB96D2CB-8B4B-2A94-3999-340D23166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32"/>
          <a:stretch/>
        </p:blipFill>
        <p:spPr>
          <a:xfrm>
            <a:off x="6319284" y="0"/>
            <a:ext cx="3235064" cy="23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dots&#10;&#10;Description automatically generated">
            <a:extLst>
              <a:ext uri="{FF2B5EF4-FFF2-40B4-BE49-F238E27FC236}">
                <a16:creationId xmlns:a16="http://schemas.microsoft.com/office/drawing/2014/main" id="{D3A1DCDB-EFDE-9605-343C-3E718DE541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DFCEE20-2475-54DF-7A2E-66A6B0449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E56CF-A07C-0D32-F61D-B99B4BF818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6096000" cy="698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911EE-2752-296E-B8B8-966B939F470D}"/>
              </a:ext>
            </a:extLst>
          </p:cNvPr>
          <p:cNvSpPr txBox="1"/>
          <p:nvPr/>
        </p:nvSpPr>
        <p:spPr>
          <a:xfrm>
            <a:off x="520994" y="493528"/>
            <a:ext cx="473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HOW TO PARTICIPATE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EFF7E-2973-7F0E-D3B4-99DABB58040D}"/>
              </a:ext>
            </a:extLst>
          </p:cNvPr>
          <p:cNvSpPr txBox="1"/>
          <p:nvPr/>
        </p:nvSpPr>
        <p:spPr>
          <a:xfrm>
            <a:off x="520995" y="2418455"/>
            <a:ext cx="5146158" cy="40780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400">
                <a:solidFill>
                  <a:srgbClr val="1E1E1E"/>
                </a:solidFill>
                <a:latin typeface="Exo 2" pitchFamily="2" charset="77"/>
              </a:rPr>
              <a:t>As well as signing up to our pledge, you can push our message out to the world! If you need a hand on how to do it, we’re always here to give you some help.</a:t>
            </a:r>
          </a:p>
          <a:p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Attend our event in Parliament on Tuesday 10th of September, 12-2pm, to show your support for fair trade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Attend events organised by the community in your constituency</a:t>
            </a:r>
            <a:endParaRPr lang="en-GB" sz="1400" b="1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>
              <a:solidFill>
                <a:srgbClr val="1E1E1E"/>
              </a:solidFill>
              <a:latin typeface="Exo 2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E1E1E"/>
                </a:solidFill>
                <a:effectLst/>
                <a:latin typeface="Exo 2" pitchFamily="2" charset="77"/>
              </a:rPr>
              <a:t>Share that you’ve </a:t>
            </a: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signed up to our pledge on your social media channels, using the assets in this toolkit</a:t>
            </a:r>
          </a:p>
          <a:p>
            <a:endParaRPr lang="en-GB" sz="1400" b="1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Share other assets from our toolkit about Be The Change campaign, making sure to tag us and use #</a:t>
            </a:r>
            <a:r>
              <a:rPr lang="en-GB" sz="1400" b="1" err="1">
                <a:solidFill>
                  <a:srgbClr val="1E1E1E"/>
                </a:solidFill>
                <a:latin typeface="Exo 2" pitchFamily="2" charset="77"/>
              </a:rPr>
              <a:t>BeTheChange</a:t>
            </a: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 and #</a:t>
            </a:r>
            <a:r>
              <a:rPr lang="en-GB" sz="1400" b="1" err="1">
                <a:solidFill>
                  <a:srgbClr val="1E1E1E"/>
                </a:solidFill>
                <a:latin typeface="Exo 2" pitchFamily="2" charset="77"/>
              </a:rPr>
              <a:t>ChooseFairtrade</a:t>
            </a:r>
            <a:endParaRPr lang="en-GB" sz="1400" b="1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ct val="150000"/>
              </a:lnSpc>
            </a:pPr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In addition to our ready-to-use assets, there are other opportunities to get involved. Get in touch for more info.</a:t>
            </a:r>
          </a:p>
        </p:txBody>
      </p:sp>
      <p:pic>
        <p:nvPicPr>
          <p:cNvPr id="9" name="Picture 8" descr="A orange swirl in a black background&#10;&#10;Description automatically generated">
            <a:extLst>
              <a:ext uri="{FF2B5EF4-FFF2-40B4-BE49-F238E27FC236}">
                <a16:creationId xmlns:a16="http://schemas.microsoft.com/office/drawing/2014/main" id="{ED619710-93A0-52F4-A29E-AD814B370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161" y="1083792"/>
            <a:ext cx="3543300" cy="3048000"/>
          </a:xfrm>
          <a:prstGeom prst="rect">
            <a:avLst/>
          </a:prstGeom>
        </p:spPr>
      </p:pic>
      <p:pic>
        <p:nvPicPr>
          <p:cNvPr id="8" name="Picture 7" descr="A person in a blue dress&#10;&#10;Description automatically generated">
            <a:extLst>
              <a:ext uri="{FF2B5EF4-FFF2-40B4-BE49-F238E27FC236}">
                <a16:creationId xmlns:a16="http://schemas.microsoft.com/office/drawing/2014/main" id="{8DD6616D-2689-BE4C-5FDF-57DD43AFB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898" y="283708"/>
            <a:ext cx="3902202" cy="6858000"/>
          </a:xfrm>
          <a:prstGeom prst="rect">
            <a:avLst/>
          </a:prstGeom>
        </p:spPr>
      </p:pic>
      <p:pic>
        <p:nvPicPr>
          <p:cNvPr id="11" name="Picture 10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053661EA-C296-5E42-1D65-A4C452C06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8431" y="5803900"/>
            <a:ext cx="3019647" cy="1054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B4DAF4-505D-D1C8-F6C2-DE370624822D}"/>
              </a:ext>
            </a:extLst>
          </p:cNvPr>
          <p:cNvSpPr txBox="1"/>
          <p:nvPr/>
        </p:nvSpPr>
        <p:spPr>
          <a:xfrm>
            <a:off x="9443924" y="6100117"/>
            <a:ext cx="265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latin typeface="Exo 2 Medium" pitchFamily="2" charset="77"/>
              </a:rPr>
              <a:t>Yeo </a:t>
            </a:r>
            <a:r>
              <a:rPr lang="en-GB" sz="1200" b="1" err="1">
                <a:latin typeface="Exo 2 Medium" pitchFamily="2" charset="77"/>
              </a:rPr>
              <a:t>Fannidianwa</a:t>
            </a:r>
            <a:endParaRPr lang="en-GB" sz="1200" b="1">
              <a:latin typeface="Exo 2 Medium" pitchFamily="2" charset="77"/>
            </a:endParaRPr>
          </a:p>
          <a:p>
            <a:r>
              <a:rPr lang="en-GB" sz="1200">
                <a:latin typeface="Exo 2 Medium" pitchFamily="2" charset="77"/>
              </a:rPr>
              <a:t>Shea nut farmer, Côte d'Ivoire</a:t>
            </a:r>
          </a:p>
          <a:p>
            <a:endParaRPr lang="en-GB" sz="1200">
              <a:latin typeface="Exo 2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079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870975-47F1-01D7-F6F8-DA2467C9FC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C0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496D9-3442-7A4D-0DE9-412405B95103}"/>
              </a:ext>
            </a:extLst>
          </p:cNvPr>
          <p:cNvSpPr txBox="1"/>
          <p:nvPr/>
        </p:nvSpPr>
        <p:spPr>
          <a:xfrm>
            <a:off x="797442" y="2382820"/>
            <a:ext cx="4912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latin typeface="Anton" pitchFamily="2" charset="77"/>
              </a:rPr>
              <a:t>PRINT</a:t>
            </a:r>
          </a:p>
          <a:p>
            <a:r>
              <a:rPr lang="en-GB" sz="7200">
                <a:latin typeface="Anton" pitchFamily="2" charset="77"/>
              </a:rPr>
              <a:t>RESOURCES</a:t>
            </a:r>
          </a:p>
        </p:txBody>
      </p:sp>
      <p:pic>
        <p:nvPicPr>
          <p:cNvPr id="4" name="Picture 3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80BDE354-3FE5-7DD2-674B-E835AF08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7CFDB-1F1D-C3D6-A320-B1202CB83033}"/>
              </a:ext>
            </a:extLst>
          </p:cNvPr>
          <p:cNvSpPr txBox="1"/>
          <p:nvPr/>
        </p:nvSpPr>
        <p:spPr>
          <a:xfrm>
            <a:off x="372140" y="355028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These assets can only be used during the period of Fairtrade Fortnight.</a:t>
            </a:r>
          </a:p>
        </p:txBody>
      </p:sp>
      <p:pic>
        <p:nvPicPr>
          <p:cNvPr id="9" name="Picture 8" descr="A yellow splattered circle on a black background&#10;&#10;Description automatically generated">
            <a:extLst>
              <a:ext uri="{FF2B5EF4-FFF2-40B4-BE49-F238E27FC236}">
                <a16:creationId xmlns:a16="http://schemas.microsoft.com/office/drawing/2014/main" id="{6EA00ED5-FAB4-1E7F-7097-CB9DD762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84" y="3541527"/>
            <a:ext cx="3317010" cy="31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4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722E2-F005-3694-A040-6BA9E46AB832}"/>
              </a:ext>
            </a:extLst>
          </p:cNvPr>
          <p:cNvSpPr txBox="1"/>
          <p:nvPr/>
        </p:nvSpPr>
        <p:spPr>
          <a:xfrm>
            <a:off x="520995" y="493528"/>
            <a:ext cx="294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PRINT</a:t>
            </a:r>
          </a:p>
          <a:p>
            <a:r>
              <a:rPr lang="en-GB" sz="3600">
                <a:latin typeface="Anton" pitchFamily="2" charset="77"/>
              </a:rPr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2053-E61E-63C0-3F14-C693DD0B0F0D}"/>
              </a:ext>
            </a:extLst>
          </p:cNvPr>
          <p:cNvSpPr txBox="1"/>
          <p:nvPr/>
        </p:nvSpPr>
        <p:spPr>
          <a:xfrm>
            <a:off x="520995" y="1555634"/>
            <a:ext cx="2658140" cy="89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600">
                <a:solidFill>
                  <a:srgbClr val="1E1E1E"/>
                </a:solidFill>
                <a:effectLst/>
                <a:latin typeface="Exo 2" pitchFamily="2" charset="77"/>
                <a:hlinkClick r:id="rId3"/>
              </a:rPr>
              <a:t>Generic A4 poster</a:t>
            </a:r>
            <a:endParaRPr lang="en-GB" sz="16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ct val="200000"/>
              </a:lnSpc>
            </a:pPr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A4 (297x210mm) PDF</a:t>
            </a:r>
          </a:p>
        </p:txBody>
      </p:sp>
      <p:pic>
        <p:nvPicPr>
          <p:cNvPr id="8" name="Picture 7" descr="A poster with two hands and a fist&#10;&#10;Description automatically generated">
            <a:extLst>
              <a:ext uri="{FF2B5EF4-FFF2-40B4-BE49-F238E27FC236}">
                <a16:creationId xmlns:a16="http://schemas.microsoft.com/office/drawing/2014/main" id="{7B5353C2-1949-1B39-CA64-9EC09003D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39" y="493528"/>
            <a:ext cx="4021371" cy="56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722E2-F005-3694-A040-6BA9E46AB832}"/>
              </a:ext>
            </a:extLst>
          </p:cNvPr>
          <p:cNvSpPr txBox="1"/>
          <p:nvPr/>
        </p:nvSpPr>
        <p:spPr>
          <a:xfrm>
            <a:off x="520995" y="493528"/>
            <a:ext cx="294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PRINT</a:t>
            </a:r>
          </a:p>
          <a:p>
            <a:r>
              <a:rPr lang="en-GB" sz="3600">
                <a:latin typeface="Anton" pitchFamily="2" charset="77"/>
              </a:rPr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2053-E61E-63C0-3F14-C693DD0B0F0D}"/>
              </a:ext>
            </a:extLst>
          </p:cNvPr>
          <p:cNvSpPr txBox="1"/>
          <p:nvPr/>
        </p:nvSpPr>
        <p:spPr>
          <a:xfrm>
            <a:off x="520995" y="1555634"/>
            <a:ext cx="2658140" cy="89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600">
                <a:solidFill>
                  <a:srgbClr val="1E1E1E"/>
                </a:solidFill>
                <a:effectLst/>
                <a:latin typeface="Exo 2" pitchFamily="2" charset="77"/>
                <a:hlinkClick r:id="rId3"/>
              </a:rPr>
              <a:t>MP Pledge poster</a:t>
            </a:r>
            <a:endParaRPr lang="en-GB" sz="16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ct val="200000"/>
              </a:lnSpc>
            </a:pPr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A4 (297x210mm) 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353C2-1949-1B39-CA64-9EC09003DB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42039" y="493528"/>
            <a:ext cx="4021370" cy="56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48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870975-47F1-01D7-F6F8-DA2467C9FC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C0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496D9-3442-7A4D-0DE9-412405B95103}"/>
              </a:ext>
            </a:extLst>
          </p:cNvPr>
          <p:cNvSpPr txBox="1"/>
          <p:nvPr/>
        </p:nvSpPr>
        <p:spPr>
          <a:xfrm>
            <a:off x="797442" y="2941362"/>
            <a:ext cx="491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latin typeface="Anton" pitchFamily="2" charset="77"/>
              </a:rPr>
              <a:t>GET IN TOUCH</a:t>
            </a:r>
          </a:p>
        </p:txBody>
      </p:sp>
      <p:pic>
        <p:nvPicPr>
          <p:cNvPr id="4" name="Picture 3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80BDE354-3FE5-7DD2-674B-E835AF08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pic>
        <p:nvPicPr>
          <p:cNvPr id="5" name="Picture 4" descr="Orange blots on a black background&#10;&#10;Description automatically generated">
            <a:extLst>
              <a:ext uri="{FF2B5EF4-FFF2-40B4-BE49-F238E27FC236}">
                <a16:creationId xmlns:a16="http://schemas.microsoft.com/office/drawing/2014/main" id="{232D8C5B-183F-401A-F072-DA995C4E9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514" y="3742660"/>
            <a:ext cx="2761336" cy="26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dots&#10;&#10;Description automatically generated">
            <a:extLst>
              <a:ext uri="{FF2B5EF4-FFF2-40B4-BE49-F238E27FC236}">
                <a16:creationId xmlns:a16="http://schemas.microsoft.com/office/drawing/2014/main" id="{D3A1DCDB-EFDE-9605-343C-3E718DE541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DFCEE20-2475-54DF-7A2E-66A6B044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E56CF-A07C-0D32-F61D-B99B4BF818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572540" cy="698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911EE-2752-296E-B8B8-966B939F470D}"/>
              </a:ext>
            </a:extLst>
          </p:cNvPr>
          <p:cNvSpPr txBox="1"/>
          <p:nvPr/>
        </p:nvSpPr>
        <p:spPr>
          <a:xfrm>
            <a:off x="520995" y="493528"/>
            <a:ext cx="294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GET IN TOUCH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04D10-253F-C4B4-F0C1-5D86A8032C9C}"/>
              </a:ext>
            </a:extLst>
          </p:cNvPr>
          <p:cNvSpPr txBox="1"/>
          <p:nvPr/>
        </p:nvSpPr>
        <p:spPr>
          <a:xfrm>
            <a:off x="4164420" y="2736502"/>
            <a:ext cx="3416594" cy="138499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400" b="1">
                <a:solidFill>
                  <a:srgbClr val="1E1E1E"/>
                </a:solidFill>
                <a:effectLst/>
                <a:latin typeface="Exo 2" pitchFamily="2" charset="77"/>
              </a:rPr>
              <a:t>Contact Information</a:t>
            </a:r>
          </a:p>
          <a:p>
            <a:endParaRPr lang="en-GB" sz="1400">
              <a:solidFill>
                <a:srgbClr val="1E1E1E"/>
              </a:solidFill>
              <a:latin typeface="Exo 2" pitchFamily="2" charset="77"/>
            </a:endParaRPr>
          </a:p>
          <a:p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For more information on the campaign or to ask any questions, please contact Alexander </a:t>
            </a:r>
            <a:r>
              <a:rPr lang="en-GB" sz="1400" err="1">
                <a:solidFill>
                  <a:srgbClr val="1E1E1E"/>
                </a:solidFill>
                <a:effectLst/>
                <a:latin typeface="Exo 2" pitchFamily="2" charset="77"/>
              </a:rPr>
              <a:t>Carnwath</a:t>
            </a: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:</a:t>
            </a:r>
          </a:p>
          <a:p>
            <a:r>
              <a:rPr lang="en-GB" sz="1400" b="1" err="1">
                <a:solidFill>
                  <a:srgbClr val="1E1E1E"/>
                </a:solidFill>
                <a:effectLst/>
                <a:latin typeface="Exo 2" pitchFamily="2" charset="77"/>
              </a:rPr>
              <a:t>alexander.carnwath@fairtrade.org.uk</a:t>
            </a:r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035ED-A47E-1C12-ED83-57084F28B84F}"/>
              </a:ext>
            </a:extLst>
          </p:cNvPr>
          <p:cNvSpPr txBox="1"/>
          <p:nvPr/>
        </p:nvSpPr>
        <p:spPr>
          <a:xfrm>
            <a:off x="8172894" y="3382833"/>
            <a:ext cx="3289003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For any artwork questions</a:t>
            </a:r>
            <a:b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or artwork approvals, please email:</a:t>
            </a:r>
          </a:p>
          <a:p>
            <a:r>
              <a:rPr lang="en-GB" sz="1400" b="1" err="1">
                <a:solidFill>
                  <a:srgbClr val="1E1E1E"/>
                </a:solidFill>
                <a:effectLst/>
                <a:latin typeface="Exo 2" pitchFamily="2" charset="77"/>
              </a:rPr>
              <a:t>artwork@fairtrade.org.uk</a:t>
            </a:r>
            <a:r>
              <a:rPr lang="en-GB" sz="1400" b="1">
                <a:solidFill>
                  <a:srgbClr val="1E1E1E"/>
                </a:solidFill>
                <a:effectLst/>
                <a:latin typeface="Exo 2" pitchFamily="2" charset="77"/>
              </a:rPr>
              <a:t> </a:t>
            </a:r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64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dots&#10;&#10;Description automatically generated">
            <a:extLst>
              <a:ext uri="{FF2B5EF4-FFF2-40B4-BE49-F238E27FC236}">
                <a16:creationId xmlns:a16="http://schemas.microsoft.com/office/drawing/2014/main" id="{D3A1DCDB-EFDE-9605-343C-3E718DE541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DFCEE20-2475-54DF-7A2E-66A6B044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E56CF-A07C-0D32-F61D-B99B4BF81818}"/>
              </a:ext>
            </a:extLst>
          </p:cNvPr>
          <p:cNvSpPr>
            <a:spLocks/>
          </p:cNvSpPr>
          <p:nvPr/>
        </p:nvSpPr>
        <p:spPr>
          <a:xfrm>
            <a:off x="-2" y="1"/>
            <a:ext cx="86371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911EE-2752-296E-B8B8-966B939F470D}"/>
              </a:ext>
            </a:extLst>
          </p:cNvPr>
          <p:cNvSpPr txBox="1"/>
          <p:nvPr/>
        </p:nvSpPr>
        <p:spPr>
          <a:xfrm>
            <a:off x="520995" y="493528"/>
            <a:ext cx="294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6FE0B-1820-9982-2A1E-25E5224462A0}"/>
              </a:ext>
            </a:extLst>
          </p:cNvPr>
          <p:cNvSpPr txBox="1"/>
          <p:nvPr/>
        </p:nvSpPr>
        <p:spPr>
          <a:xfrm>
            <a:off x="520993" y="1788216"/>
            <a:ext cx="7668850" cy="47082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1880"/>
              </a:lnSpc>
            </a:pP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This Fairtrade Fortnight - between the 9</a:t>
            </a:r>
            <a:r>
              <a:rPr lang="en-GB" sz="1400" baseline="30000">
                <a:solidFill>
                  <a:srgbClr val="1E1E1E"/>
                </a:solidFill>
                <a:effectLst/>
                <a:latin typeface="Exo 2" pitchFamily="2" charset="77"/>
              </a:rPr>
              <a:t>th</a:t>
            </a: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 and the 22</a:t>
            </a:r>
            <a:r>
              <a:rPr lang="en-GB" sz="1400" baseline="30000">
                <a:solidFill>
                  <a:srgbClr val="1E1E1E"/>
                </a:solidFill>
                <a:effectLst/>
                <a:latin typeface="Exo 2" pitchFamily="2" charset="77"/>
              </a:rPr>
              <a:t>nd</a:t>
            </a: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 of September - Fairtrade presents: Be the Change.</a:t>
            </a:r>
          </a:p>
          <a:p>
            <a:pPr>
              <a:lnSpc>
                <a:spcPts val="1880"/>
              </a:lnSpc>
            </a:pPr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This campaign is vibrant, positive and drives a deep, emotional message – with farmers and workers at the heart of the campaign.</a:t>
            </a:r>
          </a:p>
          <a:p>
            <a:pPr>
              <a:lnSpc>
                <a:spcPts val="1880"/>
              </a:lnSpc>
            </a:pPr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Woven throughout this campaign is the global community of millions who have been working towards more responsibly produced and fairly priced goods, as part of a fairer world for all. This includes more than 2 million farmers and workers across 58 countries. </a:t>
            </a:r>
          </a:p>
          <a:p>
            <a:pPr>
              <a:lnSpc>
                <a:spcPts val="1880"/>
              </a:lnSpc>
            </a:pPr>
            <a:endParaRPr lang="en-GB" sz="1400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GB" sz="1400" b="1">
                <a:solidFill>
                  <a:srgbClr val="1E1E1E"/>
                </a:solidFill>
                <a:effectLst/>
                <a:latin typeface="Exo 2" pitchFamily="2" charset="77"/>
              </a:rPr>
              <a:t>During this fortnight, we’re asking Members of Parliament to get involved by signing up to our pledge and committing to supporting fair trade.</a:t>
            </a:r>
          </a:p>
          <a:p>
            <a:pPr>
              <a:lnSpc>
                <a:spcPts val="1880"/>
              </a:lnSpc>
            </a:pPr>
            <a:endParaRPr lang="en-GB" sz="1400" b="1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We’d also like to invite you to our event in Parliament to show your support for fair trade:</a:t>
            </a:r>
          </a:p>
          <a:p>
            <a:pPr>
              <a:lnSpc>
                <a:spcPts val="1880"/>
              </a:lnSpc>
            </a:pPr>
            <a:endParaRPr lang="en-GB" sz="1400" b="1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Room W2 in Westminster Hall, Houses of Parliament</a:t>
            </a:r>
          </a:p>
          <a:p>
            <a:pPr>
              <a:lnSpc>
                <a:spcPts val="1880"/>
              </a:lnSpc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Tuesday 10th of September, 12-2pm</a:t>
            </a:r>
          </a:p>
          <a:p>
            <a:pPr>
              <a:lnSpc>
                <a:spcPts val="1880"/>
              </a:lnSpc>
            </a:pPr>
            <a:r>
              <a:rPr lang="en-GB" sz="1400" b="1">
                <a:solidFill>
                  <a:srgbClr val="1E1E1E"/>
                </a:solidFill>
                <a:latin typeface="Exo 2" pitchFamily="2" charset="77"/>
              </a:rPr>
              <a:t> </a:t>
            </a:r>
            <a:endParaRPr lang="en-GB" sz="14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However big or small an action, we’re here to show people that they have the power to</a:t>
            </a:r>
            <a:r>
              <a:rPr lang="en-GB" sz="1400" b="1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400" b="1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400">
                <a:solidFill>
                  <a:srgbClr val="1E1E1E"/>
                </a:solidFill>
                <a:effectLst/>
                <a:latin typeface="Exo 2" pitchFamily="2" charset="77"/>
              </a:rPr>
              <a:t>.</a:t>
            </a:r>
          </a:p>
        </p:txBody>
      </p:sp>
      <p:pic>
        <p:nvPicPr>
          <p:cNvPr id="8" name="Picture 7" descr="A fist bumping each other&#10;&#10;Description automatically generated">
            <a:extLst>
              <a:ext uri="{FF2B5EF4-FFF2-40B4-BE49-F238E27FC236}">
                <a16:creationId xmlns:a16="http://schemas.microsoft.com/office/drawing/2014/main" id="{2BF12967-14CE-1E20-3D57-8F5D42E0D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809" y="1297444"/>
            <a:ext cx="4263112" cy="42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6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dots&#10;&#10;Description automatically generated">
            <a:extLst>
              <a:ext uri="{FF2B5EF4-FFF2-40B4-BE49-F238E27FC236}">
                <a16:creationId xmlns:a16="http://schemas.microsoft.com/office/drawing/2014/main" id="{D3A1DCDB-EFDE-9605-343C-3E718DE541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52ED8D-1F20-D39F-D8E6-A6FF7E47E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DFCEE20-2475-54DF-7A2E-66A6B0449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911EE-2752-296E-B8B8-966B939F470D}"/>
              </a:ext>
            </a:extLst>
          </p:cNvPr>
          <p:cNvSpPr txBox="1"/>
          <p:nvPr/>
        </p:nvSpPr>
        <p:spPr>
          <a:xfrm>
            <a:off x="4113175" y="223767"/>
            <a:ext cx="599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THE BE THE CHANGE MP PLEDGE</a:t>
            </a:r>
          </a:p>
        </p:txBody>
      </p:sp>
      <p:pic>
        <p:nvPicPr>
          <p:cNvPr id="9" name="Picture 8" descr="A person wearing a sombrero&#10;&#10;Description automatically generated">
            <a:extLst>
              <a:ext uri="{FF2B5EF4-FFF2-40B4-BE49-F238E27FC236}">
                <a16:creationId xmlns:a16="http://schemas.microsoft.com/office/drawing/2014/main" id="{7B3EB7A0-28AA-68EE-F973-D40AE080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26293" b="9030"/>
          <a:stretch/>
        </p:blipFill>
        <p:spPr>
          <a:xfrm rot="21248433">
            <a:off x="7526373" y="867272"/>
            <a:ext cx="5258369" cy="6251974"/>
          </a:xfrm>
          <a:prstGeom prst="rect">
            <a:avLst/>
          </a:prstGeom>
        </p:spPr>
      </p:pic>
      <p:pic>
        <p:nvPicPr>
          <p:cNvPr id="10" name="Picture 9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4CDA5900-7561-218F-CA47-31DDB615A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431" y="5803900"/>
            <a:ext cx="3019647" cy="105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496D6-DB14-7209-A354-D2918413234C}"/>
              </a:ext>
            </a:extLst>
          </p:cNvPr>
          <p:cNvSpPr txBox="1"/>
          <p:nvPr/>
        </p:nvSpPr>
        <p:spPr>
          <a:xfrm>
            <a:off x="9619067" y="6100117"/>
            <a:ext cx="236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err="1">
                <a:latin typeface="Exo 2 Medium" pitchFamily="2" charset="77"/>
              </a:rPr>
              <a:t>Foncho</a:t>
            </a:r>
            <a:r>
              <a:rPr lang="en-GB" sz="1200" b="1">
                <a:latin typeface="Exo 2 Medium" pitchFamily="2" charset="77"/>
              </a:rPr>
              <a:t> </a:t>
            </a:r>
            <a:r>
              <a:rPr lang="en-GB" sz="1200" b="1" err="1">
                <a:latin typeface="Exo 2 Medium" pitchFamily="2" charset="77"/>
              </a:rPr>
              <a:t>Cantillo</a:t>
            </a:r>
            <a:endParaRPr lang="en-GB" sz="1200" b="1">
              <a:latin typeface="Exo 2 Medium" pitchFamily="2" charset="77"/>
            </a:endParaRPr>
          </a:p>
          <a:p>
            <a:r>
              <a:rPr lang="en-GB" sz="1200">
                <a:latin typeface="Exo 2 Medium" pitchFamily="2" charset="77"/>
              </a:rPr>
              <a:t>Banana farmer, Colombia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2924F-9250-8C20-788B-9335A977FA1A}"/>
              </a:ext>
            </a:extLst>
          </p:cNvPr>
          <p:cNvSpPr txBox="1"/>
          <p:nvPr/>
        </p:nvSpPr>
        <p:spPr>
          <a:xfrm>
            <a:off x="4113176" y="1139859"/>
            <a:ext cx="410812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E1E1E"/>
                </a:solidFill>
                <a:latin typeface="Exo 2" pitchFamily="2" charset="77"/>
              </a:rPr>
              <a:t>‘I commit to working with fair trade campaigners in my constituency, and in Parliament, to support farmers and workers affected by unfair trade all around the world and to build a fairer future.’ </a:t>
            </a:r>
          </a:p>
          <a:p>
            <a:endParaRPr lang="en-US">
              <a:solidFill>
                <a:srgbClr val="1E1E1E"/>
              </a:solidFill>
              <a:latin typeface="Exo 2" pitchFamily="2" charset="77"/>
            </a:endParaRPr>
          </a:p>
          <a:p>
            <a:r>
              <a:rPr lang="en-US">
                <a:solidFill>
                  <a:srgbClr val="1E1E1E"/>
                </a:solidFill>
                <a:latin typeface="Exo 2" pitchFamily="2" charset="77"/>
              </a:rPr>
              <a:t>I </a:t>
            </a:r>
            <a:r>
              <a:rPr lang="en-US" err="1">
                <a:solidFill>
                  <a:srgbClr val="1E1E1E"/>
                </a:solidFill>
                <a:latin typeface="Exo 2" pitchFamily="2" charset="77"/>
              </a:rPr>
              <a:t>recognise</a:t>
            </a:r>
            <a:r>
              <a:rPr lang="en-US">
                <a:solidFill>
                  <a:srgbClr val="1E1E1E"/>
                </a:solidFill>
                <a:latin typeface="Exo 2" pitchFamily="2" charset="77"/>
              </a:rPr>
              <a:t> that farmers and workers in lower-income countries urgently need fair pay and must be part of the conversations on how to tackle the poverty and climate crisis that threatens their future.</a:t>
            </a:r>
          </a:p>
          <a:p>
            <a:endParaRPr lang="en-US">
              <a:solidFill>
                <a:srgbClr val="1E1E1E"/>
              </a:solidFill>
              <a:latin typeface="Exo 2" pitchFamily="2" charset="77"/>
            </a:endParaRPr>
          </a:p>
          <a:p>
            <a:r>
              <a:rPr lang="en-US">
                <a:solidFill>
                  <a:srgbClr val="1E1E1E"/>
                </a:solidFill>
                <a:latin typeface="Exo 2" pitchFamily="2" charset="77"/>
              </a:rPr>
              <a:t>As an MP, I will do everything I can to make sure trade, development and climate policies contribute to this fairer future that benefits all.</a:t>
            </a:r>
            <a:r>
              <a:rPr lang="en-GB">
                <a:solidFill>
                  <a:srgbClr val="1E1E1E"/>
                </a:solidFill>
                <a:latin typeface="Exo 2" pitchFamily="2" charset="77"/>
              </a:rPr>
              <a:t>'</a:t>
            </a:r>
            <a:endParaRPr lang="en-GB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07344-CF4C-9DFE-1BDB-7912A68489D4}"/>
              </a:ext>
            </a:extLst>
          </p:cNvPr>
          <p:cNvSpPr txBox="1"/>
          <p:nvPr/>
        </p:nvSpPr>
        <p:spPr>
          <a:xfrm>
            <a:off x="142473" y="307101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ton" pitchFamily="2" charset="77"/>
              </a:rPr>
              <a:t>S</a:t>
            </a:r>
            <a:r>
              <a:rPr lang="en-GB" err="1">
                <a:latin typeface="Anton" pitchFamily="2" charset="77"/>
              </a:rPr>
              <a:t>ign</a:t>
            </a:r>
            <a:r>
              <a:rPr lang="en-GB">
                <a:latin typeface="Anton" pitchFamily="2" charset="77"/>
              </a:rPr>
              <a:t> to support fairer trade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00E1E-11EE-2C28-2F2A-FB71832D61CE}"/>
              </a:ext>
            </a:extLst>
          </p:cNvPr>
          <p:cNvSpPr txBox="1"/>
          <p:nvPr/>
        </p:nvSpPr>
        <p:spPr>
          <a:xfrm rot="10800000" flipV="1">
            <a:off x="152970" y="1252711"/>
            <a:ext cx="3026616" cy="47218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1880"/>
              </a:lnSpc>
            </a:pPr>
            <a:r>
              <a:rPr lang="en-US" sz="2200">
                <a:solidFill>
                  <a:srgbClr val="1E1E1E"/>
                </a:solidFill>
                <a:effectLst/>
                <a:latin typeface="Exo 2" pitchFamily="2" charset="77"/>
              </a:rPr>
              <a:t>The Be the Change pledge is a simple personal commitment to do everything you can as an MP to secure a fairer future for trade.</a:t>
            </a:r>
          </a:p>
          <a:p>
            <a:pPr>
              <a:lnSpc>
                <a:spcPts val="1880"/>
              </a:lnSpc>
            </a:pPr>
            <a:endParaRPr lang="en-US" sz="2200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US" sz="2200">
                <a:solidFill>
                  <a:srgbClr val="1E1E1E"/>
                </a:solidFill>
                <a:effectLst/>
                <a:latin typeface="Exo 2" pitchFamily="2" charset="77"/>
              </a:rPr>
              <a:t>After you sign, we will send you suggestions on how you can get involved and celebrate your commitment on social media.</a:t>
            </a:r>
          </a:p>
          <a:p>
            <a:pPr>
              <a:lnSpc>
                <a:spcPts val="1880"/>
              </a:lnSpc>
            </a:pPr>
            <a:endParaRPr lang="en-US" sz="2200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US" sz="2200" b="1">
                <a:solidFill>
                  <a:srgbClr val="1E1E1E"/>
                </a:solidFill>
                <a:effectLst/>
                <a:latin typeface="Exo 2" pitchFamily="2" charset="77"/>
              </a:rPr>
              <a:t>See the full wording of the pledge on the right.</a:t>
            </a:r>
            <a:endParaRPr lang="en-GB" sz="2200" b="1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973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oster with two hands clenched into fist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A06DA2B-1F17-17B7-EE69-C273C1F98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960" y="870098"/>
            <a:ext cx="5715762" cy="57157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B09DC6-DD9C-EC49-BE0F-777992E5F207}"/>
              </a:ext>
            </a:extLst>
          </p:cNvPr>
          <p:cNvSpPr txBox="1"/>
          <p:nvPr/>
        </p:nvSpPr>
        <p:spPr>
          <a:xfrm>
            <a:off x="9497142" y="1377930"/>
            <a:ext cx="2659914" cy="19543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b="1">
                <a:solidFill>
                  <a:srgbClr val="1E1E1E"/>
                </a:solidFill>
                <a:effectLst/>
                <a:latin typeface="Exo 2" pitchFamily="2" charset="77"/>
              </a:rPr>
              <a:t>Suggested post copy</a:t>
            </a:r>
          </a:p>
          <a:p>
            <a:endParaRPr lang="en-US" sz="1100">
              <a:solidFill>
                <a:srgbClr val="1E1E1E"/>
              </a:solidFill>
              <a:latin typeface="Exo 2" pitchFamily="2" charset="77"/>
            </a:endParaRPr>
          </a:p>
          <a:p>
            <a:r>
              <a:rPr lang="en-US" sz="1100">
                <a:solidFill>
                  <a:srgbClr val="1E1E1E"/>
                </a:solidFill>
                <a:effectLst/>
                <a:latin typeface="Exo 2" pitchFamily="2" charset="77"/>
              </a:rPr>
              <a:t>I’ve pledged to #BeTheChange with @fairtradeuk because I know fairer trade matters to my community, and millions more around the word.</a:t>
            </a:r>
          </a:p>
          <a:p>
            <a:endParaRPr lang="en-US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US" sz="1100">
                <a:solidFill>
                  <a:srgbClr val="1E1E1E"/>
                </a:solidFill>
                <a:effectLst/>
                <a:latin typeface="Exo 2" pitchFamily="2" charset="77"/>
              </a:rPr>
              <a:t>Find out how fairer pay and prices can drive change for farmers. Visit fairtrade.org.uk/</a:t>
            </a:r>
            <a:r>
              <a:rPr lang="en-US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US" sz="1100">
                <a:solidFill>
                  <a:srgbClr val="1E1E1E"/>
                </a:solidFill>
                <a:effectLst/>
                <a:latin typeface="Exo 2" pitchFamily="2" charset="77"/>
              </a:rPr>
              <a:t> #ChooseFairtrade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52025-B91F-B08D-65D5-CAC8AA405404}"/>
              </a:ext>
            </a:extLst>
          </p:cNvPr>
          <p:cNvSpPr txBox="1"/>
          <p:nvPr/>
        </p:nvSpPr>
        <p:spPr>
          <a:xfrm>
            <a:off x="93922" y="350228"/>
            <a:ext cx="303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ton" pitchFamily="2" charset="77"/>
              </a:rPr>
              <a:t>After you sign, celebrate your commitment!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486CA-D764-0F58-040F-61CA73633AA2}"/>
              </a:ext>
            </a:extLst>
          </p:cNvPr>
          <p:cNvSpPr txBox="1"/>
          <p:nvPr/>
        </p:nvSpPr>
        <p:spPr>
          <a:xfrm rot="10800000" flipV="1">
            <a:off x="104420" y="1330541"/>
            <a:ext cx="3026616" cy="325986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1880"/>
              </a:lnSpc>
            </a:pPr>
            <a:r>
              <a:rPr lang="en-US" sz="2200">
                <a:solidFill>
                  <a:srgbClr val="1E1E1E"/>
                </a:solidFill>
                <a:effectLst/>
                <a:latin typeface="Exo 2" pitchFamily="2" charset="77"/>
              </a:rPr>
              <a:t>Share your pledge on social media using our specially designed graphics</a:t>
            </a:r>
          </a:p>
          <a:p>
            <a:pPr>
              <a:lnSpc>
                <a:spcPts val="1880"/>
              </a:lnSpc>
            </a:pPr>
            <a:endParaRPr lang="en-US" sz="2200" b="1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US" sz="2200" b="1">
                <a:solidFill>
                  <a:srgbClr val="1E1E1E"/>
                </a:solidFill>
                <a:effectLst/>
                <a:latin typeface="Exo 2" pitchFamily="2" charset="77"/>
              </a:rPr>
              <a:t>Please tag us on @fairtradeuk so we can reshare, and use the #BeTheChange hashtag.</a:t>
            </a:r>
          </a:p>
          <a:p>
            <a:pPr>
              <a:lnSpc>
                <a:spcPts val="1880"/>
              </a:lnSpc>
            </a:pPr>
            <a:endParaRPr lang="en-US" sz="2200" b="1">
              <a:solidFill>
                <a:srgbClr val="1E1E1E"/>
              </a:solidFill>
              <a:latin typeface="Exo 2" pitchFamily="2" charset="77"/>
            </a:endParaRPr>
          </a:p>
          <a:p>
            <a:pPr>
              <a:lnSpc>
                <a:spcPts val="1880"/>
              </a:lnSpc>
            </a:pPr>
            <a:r>
              <a:rPr lang="en-US" sz="2200">
                <a:solidFill>
                  <a:srgbClr val="1E1E1E"/>
                </a:solidFill>
                <a:latin typeface="Exo 2" pitchFamily="2" charset="77"/>
                <a:hlinkClick r:id="rId3"/>
              </a:rPr>
              <a:t>Download the full-sized graphic here</a:t>
            </a:r>
            <a:endParaRPr lang="en-GB" sz="22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906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870975-47F1-01D7-F6F8-DA2467C9FC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C0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496D9-3442-7A4D-0DE9-412405B95103}"/>
              </a:ext>
            </a:extLst>
          </p:cNvPr>
          <p:cNvSpPr txBox="1"/>
          <p:nvPr/>
        </p:nvSpPr>
        <p:spPr>
          <a:xfrm>
            <a:off x="601500" y="987055"/>
            <a:ext cx="7127357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latin typeface="Anton" pitchFamily="2" charset="77"/>
              </a:rPr>
              <a:t>MORE SOCIAL MEDIA</a:t>
            </a:r>
          </a:p>
          <a:p>
            <a:r>
              <a:rPr lang="en-GB" sz="7200">
                <a:latin typeface="Anton" pitchFamily="2" charset="77"/>
              </a:rPr>
              <a:t>TEMPLATES</a:t>
            </a:r>
          </a:p>
          <a:p>
            <a:endParaRPr lang="en-GB" sz="7200">
              <a:latin typeface="Anton" pitchFamily="2" charset="77"/>
            </a:endParaRPr>
          </a:p>
          <a:p>
            <a:r>
              <a:rPr lang="en-GB" sz="2300">
                <a:solidFill>
                  <a:srgbClr val="1E1E1E"/>
                </a:solidFill>
                <a:effectLst/>
                <a:latin typeface="Exo 2" pitchFamily="2" charset="77"/>
              </a:rPr>
              <a:t>You can also share these on your social media channels at any time during Fairtrade Fortnight to show your support for a fairer future</a:t>
            </a:r>
          </a:p>
          <a:p>
            <a:endParaRPr lang="en-GB" sz="2300">
              <a:solidFill>
                <a:srgbClr val="1E1E1E"/>
              </a:solidFill>
              <a:latin typeface="Exo 2" pitchFamily="2" charset="77"/>
            </a:endParaRPr>
          </a:p>
          <a:p>
            <a:r>
              <a:rPr lang="en-GB" sz="2300">
                <a:solidFill>
                  <a:srgbClr val="1E1E1E"/>
                </a:solidFill>
                <a:latin typeface="Exo 2" pitchFamily="2" charset="77"/>
              </a:rPr>
              <a:t>Please tag @fairtradeuk and use the #BeTheChange hashtag</a:t>
            </a:r>
            <a:endParaRPr lang="en-GB" sz="23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endParaRPr lang="en-GB" sz="7200">
              <a:latin typeface="Anton" pitchFamily="2" charset="77"/>
            </a:endParaRPr>
          </a:p>
        </p:txBody>
      </p:sp>
      <p:pic>
        <p:nvPicPr>
          <p:cNvPr id="4" name="Picture 3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80BDE354-3FE5-7DD2-674B-E835AF08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7CFDB-1F1D-C3D6-A320-B1202CB83033}"/>
              </a:ext>
            </a:extLst>
          </p:cNvPr>
          <p:cNvSpPr txBox="1"/>
          <p:nvPr/>
        </p:nvSpPr>
        <p:spPr>
          <a:xfrm>
            <a:off x="372140" y="355028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These assets can only be used during the period of Fairtrade Fortnight.</a:t>
            </a:r>
          </a:p>
        </p:txBody>
      </p:sp>
      <p:pic>
        <p:nvPicPr>
          <p:cNvPr id="9" name="Picture 8" descr="A yellow splattered circle on a black background&#10;&#10;Description automatically generated">
            <a:extLst>
              <a:ext uri="{FF2B5EF4-FFF2-40B4-BE49-F238E27FC236}">
                <a16:creationId xmlns:a16="http://schemas.microsoft.com/office/drawing/2014/main" id="{6EA00ED5-FAB4-1E7F-7097-CB9DD762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84" y="3541527"/>
            <a:ext cx="3317010" cy="31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722E2-F005-3694-A040-6BA9E46AB832}"/>
              </a:ext>
            </a:extLst>
          </p:cNvPr>
          <p:cNvSpPr txBox="1"/>
          <p:nvPr/>
        </p:nvSpPr>
        <p:spPr>
          <a:xfrm>
            <a:off x="520995" y="493528"/>
            <a:ext cx="294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SOCIAL MEDIA</a:t>
            </a:r>
          </a:p>
          <a:p>
            <a:r>
              <a:rPr lang="en-GB" sz="3600">
                <a:latin typeface="Anton" pitchFamily="2" charset="77"/>
              </a:rPr>
              <a:t>TEMPLATES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2053-E61E-63C0-3F14-C693DD0B0F0D}"/>
              </a:ext>
            </a:extLst>
          </p:cNvPr>
          <p:cNvSpPr txBox="1"/>
          <p:nvPr/>
        </p:nvSpPr>
        <p:spPr>
          <a:xfrm>
            <a:off x="520995" y="1741044"/>
            <a:ext cx="2658140" cy="646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600">
                <a:solidFill>
                  <a:srgbClr val="1E1E1E"/>
                </a:solidFill>
                <a:effectLst/>
                <a:latin typeface="Exo 2" pitchFamily="2" charset="77"/>
              </a:rPr>
              <a:t>Square posts</a:t>
            </a:r>
          </a:p>
          <a:p>
            <a:pPr>
              <a:lnSpc>
                <a:spcPct val="200000"/>
              </a:lnSpc>
            </a:pPr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1080x1080px Canva templates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4678F-4DA0-198D-92DA-52230A407CE2}"/>
              </a:ext>
            </a:extLst>
          </p:cNvPr>
          <p:cNvSpPr txBox="1"/>
          <p:nvPr/>
        </p:nvSpPr>
        <p:spPr>
          <a:xfrm>
            <a:off x="520995" y="5630396"/>
            <a:ext cx="2284227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Social media posts should refer to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and include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pic>
        <p:nvPicPr>
          <p:cNvPr id="15" name="Picture 14" descr="A poster with two hands clenched into fists&#10;&#10;Description automatically generated">
            <a:extLst>
              <a:ext uri="{FF2B5EF4-FFF2-40B4-BE49-F238E27FC236}">
                <a16:creationId xmlns:a16="http://schemas.microsoft.com/office/drawing/2014/main" id="{8A06DA2B-1F17-17B7-EE69-C273C1F9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5" y="673394"/>
            <a:ext cx="2659913" cy="2659913"/>
          </a:xfrm>
          <a:prstGeom prst="rect">
            <a:avLst/>
          </a:prstGeom>
        </p:spPr>
      </p:pic>
      <p:pic>
        <p:nvPicPr>
          <p:cNvPr id="17" name="Picture 16" descr="A poster with two hands and text&#10;&#10;Description automatically generated with medium confidence">
            <a:extLst>
              <a:ext uri="{FF2B5EF4-FFF2-40B4-BE49-F238E27FC236}">
                <a16:creationId xmlns:a16="http://schemas.microsoft.com/office/drawing/2014/main" id="{4C2B3BA1-B476-BF5C-6880-0423D917E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95" y="3613752"/>
            <a:ext cx="2659913" cy="26599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B09DC6-DD9C-EC49-BE0F-777992E5F207}"/>
              </a:ext>
            </a:extLst>
          </p:cNvPr>
          <p:cNvSpPr txBox="1"/>
          <p:nvPr/>
        </p:nvSpPr>
        <p:spPr>
          <a:xfrm>
            <a:off x="7370136" y="1844228"/>
            <a:ext cx="2659914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b="1">
                <a:solidFill>
                  <a:srgbClr val="1E1E1E"/>
                </a:solidFill>
                <a:effectLst/>
                <a:latin typeface="Exo 2" pitchFamily="2" charset="77"/>
              </a:rPr>
              <a:t>Post Copy</a:t>
            </a:r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Buy Fairtrade today, so farmers can change their tomorrow. Find out how fairer pay and prices are driving change for farmers. Visit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FD3846-E6DA-79F0-D01A-C60EB9879DE2}"/>
              </a:ext>
            </a:extLst>
          </p:cNvPr>
          <p:cNvSpPr txBox="1"/>
          <p:nvPr/>
        </p:nvSpPr>
        <p:spPr>
          <a:xfrm>
            <a:off x="7370136" y="4334779"/>
            <a:ext cx="2659914" cy="19543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b="1">
                <a:solidFill>
                  <a:srgbClr val="1E1E1E"/>
                </a:solidFill>
                <a:effectLst/>
                <a:latin typeface="Exo 2" pitchFamily="2" charset="77"/>
              </a:rPr>
              <a:t>Post Copy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I’ve made a commitment to work with the whole Fairtrade movement - from local campaigners to Fairtrade farmers worldwide.</a:t>
            </a:r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Find out how fairer pay and prices are driving change for farmers - visit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784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722E2-F005-3694-A040-6BA9E46AB832}"/>
              </a:ext>
            </a:extLst>
          </p:cNvPr>
          <p:cNvSpPr txBox="1"/>
          <p:nvPr/>
        </p:nvSpPr>
        <p:spPr>
          <a:xfrm>
            <a:off x="520995" y="493528"/>
            <a:ext cx="294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SOCIAL MEDIA</a:t>
            </a:r>
          </a:p>
          <a:p>
            <a:r>
              <a:rPr lang="en-GB" sz="3600">
                <a:latin typeface="Anton" pitchFamily="2" charset="77"/>
              </a:rPr>
              <a:t>GRAPHICS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2053-E61E-63C0-3F14-C693DD0B0F0D}"/>
              </a:ext>
            </a:extLst>
          </p:cNvPr>
          <p:cNvSpPr txBox="1"/>
          <p:nvPr/>
        </p:nvSpPr>
        <p:spPr>
          <a:xfrm>
            <a:off x="520995" y="1741044"/>
            <a:ext cx="2658140" cy="902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solidFill>
                  <a:srgbClr val="1E1E1E"/>
                </a:solidFill>
                <a:effectLst/>
                <a:latin typeface="Exo 2"/>
              </a:rPr>
              <a:t>MP Pledge </a:t>
            </a:r>
            <a:r>
              <a:rPr lang="en-GB" sz="1600">
                <a:solidFill>
                  <a:srgbClr val="1E1E1E"/>
                </a:solidFill>
                <a:latin typeface="Exo 2"/>
              </a:rPr>
              <a:t>sharing graphic rectangular</a:t>
            </a:r>
            <a:endParaRPr lang="en-GB" sz="16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ct val="200000"/>
              </a:lnSpc>
            </a:pPr>
            <a:r>
              <a:rPr lang="en-GB" sz="1200">
                <a:solidFill>
                  <a:srgbClr val="1E1E1E"/>
                </a:solidFill>
                <a:effectLst/>
                <a:latin typeface="Exo 2"/>
              </a:rPr>
              <a:t>1920x1080px PNGS</a:t>
            </a:r>
          </a:p>
        </p:txBody>
      </p:sp>
      <p:pic>
        <p:nvPicPr>
          <p:cNvPr id="7" name="Picture 6" descr="A yellow and black banner with two fists&#10;&#10;Description automatically generated">
            <a:extLst>
              <a:ext uri="{FF2B5EF4-FFF2-40B4-BE49-F238E27FC236}">
                <a16:creationId xmlns:a16="http://schemas.microsoft.com/office/drawing/2014/main" id="{1275E813-8370-9640-4794-060936AD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97" y="2023176"/>
            <a:ext cx="4998484" cy="2811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E1A752-D744-E7B2-E970-04C41A773F58}"/>
              </a:ext>
            </a:extLst>
          </p:cNvPr>
          <p:cNvSpPr txBox="1"/>
          <p:nvPr/>
        </p:nvSpPr>
        <p:spPr>
          <a:xfrm>
            <a:off x="520995" y="5630396"/>
            <a:ext cx="2284227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Social media posts should refer to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and include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690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722E2-F005-3694-A040-6BA9E46AB832}"/>
              </a:ext>
            </a:extLst>
          </p:cNvPr>
          <p:cNvSpPr txBox="1"/>
          <p:nvPr/>
        </p:nvSpPr>
        <p:spPr>
          <a:xfrm>
            <a:off x="520995" y="493528"/>
            <a:ext cx="294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SOCIAL MEDIA</a:t>
            </a:r>
          </a:p>
          <a:p>
            <a:r>
              <a:rPr lang="en-GB" sz="3600">
                <a:latin typeface="Anton" pitchFamily="2" charset="77"/>
              </a:rPr>
              <a:t>GRAPHICS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2053-E61E-63C0-3F14-C693DD0B0F0D}"/>
              </a:ext>
            </a:extLst>
          </p:cNvPr>
          <p:cNvSpPr txBox="1"/>
          <p:nvPr/>
        </p:nvSpPr>
        <p:spPr>
          <a:xfrm>
            <a:off x="520995" y="1741044"/>
            <a:ext cx="2658140" cy="89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600">
                <a:solidFill>
                  <a:srgbClr val="1E1E1E"/>
                </a:solidFill>
                <a:effectLst/>
                <a:latin typeface="Exo 2" pitchFamily="2" charset="77"/>
                <a:hlinkClick r:id="rId3"/>
              </a:rPr>
              <a:t>Producer story square posts</a:t>
            </a:r>
            <a:endParaRPr lang="en-GB" sz="16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ct val="200000"/>
              </a:lnSpc>
            </a:pPr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1080x1080px PNGs</a:t>
            </a:r>
          </a:p>
        </p:txBody>
      </p:sp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11D53EA-2F89-42A1-3EAA-975A4B8DA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26" y="705292"/>
            <a:ext cx="2585484" cy="2585484"/>
          </a:xfrm>
          <a:prstGeom prst="rect">
            <a:avLst/>
          </a:prstGeom>
        </p:spPr>
      </p:pic>
      <p:pic>
        <p:nvPicPr>
          <p:cNvPr id="9" name="Picture 8" descr="A person holding a fruit&#10;&#10;Description automatically generated">
            <a:extLst>
              <a:ext uri="{FF2B5EF4-FFF2-40B4-BE49-F238E27FC236}">
                <a16:creationId xmlns:a16="http://schemas.microsoft.com/office/drawing/2014/main" id="{9CC652A4-C532-8B89-8561-E625B737A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126" y="3608866"/>
            <a:ext cx="2585484" cy="2585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0E2EF-9D09-802C-5592-BE5FC5D6485C}"/>
              </a:ext>
            </a:extLst>
          </p:cNvPr>
          <p:cNvSpPr txBox="1"/>
          <p:nvPr/>
        </p:nvSpPr>
        <p:spPr>
          <a:xfrm>
            <a:off x="7370135" y="1336397"/>
            <a:ext cx="3868479" cy="19543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b="1">
                <a:solidFill>
                  <a:srgbClr val="1E1E1E"/>
                </a:solidFill>
                <a:effectLst/>
                <a:latin typeface="Exo 2" pitchFamily="2" charset="77"/>
              </a:rPr>
              <a:t>Post Copy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Bengaly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Bourama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is a cocoa farmer at COOBADI Co-operative in Côte d’Ivoire. COOBADI became a Fairtrade cooperative in 2014, and since then they have distributed 25,000 shade tree saplings to help provide shade to cocoa trees that are trying to establish </a:t>
            </a: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amid the increasing prevalence of drought and disease.</a:t>
            </a:r>
          </a:p>
          <a:p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Find out how the Fairtrade Premium is driving change for farmers at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44985D-ABB2-7A87-94A3-3844D679C325}"/>
              </a:ext>
            </a:extLst>
          </p:cNvPr>
          <p:cNvSpPr txBox="1"/>
          <p:nvPr/>
        </p:nvSpPr>
        <p:spPr>
          <a:xfrm>
            <a:off x="7370135" y="4080442"/>
            <a:ext cx="3868479" cy="212365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b="1">
                <a:solidFill>
                  <a:srgbClr val="1E1E1E"/>
                </a:solidFill>
                <a:effectLst/>
                <a:latin typeface="Exo 2" pitchFamily="2" charset="77"/>
              </a:rPr>
              <a:t>Post Copy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Kouassi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Affoué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Angèle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is a cocoa farmer at ECAMOM cooperative, Côte d’Ivoire.</a:t>
            </a:r>
          </a:p>
          <a:p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The Fairtrade Premium supports her cooperative to cover their costs so that they don’t have to take out loans. Together with Fairtrade,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Kouassi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has also taken training about women’s rights, negotiation and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leadship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</a:t>
            </a:r>
          </a:p>
          <a:p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Find out fairer pay and prices are driving change for farmers at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 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243E5-B820-00A3-7AA9-E532BE5929C6}"/>
              </a:ext>
            </a:extLst>
          </p:cNvPr>
          <p:cNvSpPr txBox="1"/>
          <p:nvPr/>
        </p:nvSpPr>
        <p:spPr>
          <a:xfrm>
            <a:off x="520995" y="5630396"/>
            <a:ext cx="2284227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Social media posts should refer to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and include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4784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AC4659B8-F149-1B31-A6D3-4FA19C7F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939" y="116959"/>
            <a:ext cx="753139" cy="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D4FC6-33ED-B12B-DDA8-D6BC085A2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3572540" cy="6858000"/>
          </a:xfrm>
          <a:prstGeom prst="rect">
            <a:avLst/>
          </a:prstGeom>
          <a:solidFill>
            <a:srgbClr val="0FC0FC">
              <a:alpha val="3973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722E2-F005-3694-A040-6BA9E46AB832}"/>
              </a:ext>
            </a:extLst>
          </p:cNvPr>
          <p:cNvSpPr txBox="1"/>
          <p:nvPr/>
        </p:nvSpPr>
        <p:spPr>
          <a:xfrm>
            <a:off x="520995" y="493528"/>
            <a:ext cx="294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Anton" pitchFamily="2" charset="77"/>
              </a:rPr>
              <a:t>SOCIAL MEDIA</a:t>
            </a:r>
          </a:p>
          <a:p>
            <a:r>
              <a:rPr lang="en-GB" sz="3600">
                <a:latin typeface="Anton" pitchFamily="2" charset="77"/>
              </a:rPr>
              <a:t>GRAPHICS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2053-E61E-63C0-3F14-C693DD0B0F0D}"/>
              </a:ext>
            </a:extLst>
          </p:cNvPr>
          <p:cNvSpPr txBox="1"/>
          <p:nvPr/>
        </p:nvSpPr>
        <p:spPr>
          <a:xfrm>
            <a:off x="520995" y="1741044"/>
            <a:ext cx="2658140" cy="89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600">
                <a:solidFill>
                  <a:srgbClr val="1E1E1E"/>
                </a:solidFill>
                <a:effectLst/>
                <a:latin typeface="Exo 2" pitchFamily="2" charset="77"/>
                <a:hlinkClick r:id="rId3"/>
              </a:rPr>
              <a:t>Producer story square posts</a:t>
            </a:r>
            <a:endParaRPr lang="en-GB" sz="16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pPr>
              <a:lnSpc>
                <a:spcPct val="200000"/>
              </a:lnSpc>
            </a:pPr>
            <a:r>
              <a:rPr lang="en-GB" sz="1200">
                <a:solidFill>
                  <a:srgbClr val="1E1E1E"/>
                </a:solidFill>
                <a:effectLst/>
                <a:latin typeface="Exo 2" pitchFamily="2" charset="77"/>
              </a:rPr>
              <a:t>1080x1080px PNGs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0E2EF-9D09-802C-5592-BE5FC5D6485C}"/>
              </a:ext>
            </a:extLst>
          </p:cNvPr>
          <p:cNvSpPr txBox="1"/>
          <p:nvPr/>
        </p:nvSpPr>
        <p:spPr>
          <a:xfrm>
            <a:off x="7370135" y="1177753"/>
            <a:ext cx="3868479" cy="212365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b="1">
                <a:solidFill>
                  <a:srgbClr val="1E1E1E"/>
                </a:solidFill>
                <a:effectLst/>
                <a:latin typeface="Exo 2" pitchFamily="2" charset="77"/>
              </a:rPr>
              <a:t>Post Copy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Jose Nicolas Ortiz is a cocoa farmer and Project Manager at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Cooproagro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Cooperative in the Dominican Republic.</a:t>
            </a:r>
          </a:p>
          <a:p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Using the money generated from the Fairtrade Premium, the cooperative can run projects and programmes that aim to reduce the effects of the climate emergency on</a:t>
            </a: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cocoa harvests.</a:t>
            </a: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 </a:t>
            </a:r>
          </a:p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Find out how the Fairtrade Premium is driving change for farmers at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44985D-ABB2-7A87-94A3-3844D679C325}"/>
              </a:ext>
            </a:extLst>
          </p:cNvPr>
          <p:cNvSpPr txBox="1"/>
          <p:nvPr/>
        </p:nvSpPr>
        <p:spPr>
          <a:xfrm>
            <a:off x="7370135" y="3583243"/>
            <a:ext cx="4144925" cy="263149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b="1">
                <a:solidFill>
                  <a:srgbClr val="1E1E1E"/>
                </a:solidFill>
                <a:effectLst/>
                <a:latin typeface="Exo 2" pitchFamily="2" charset="77"/>
              </a:rPr>
              <a:t>Post Copy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  <a:p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Albeiro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Alfonso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Cantillo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(known as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Foncho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) is a banana farmer at the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Coobafrio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Co-operative in Colombia who now sends his daughter to university.</a:t>
            </a:r>
          </a:p>
          <a:p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The increased incomes &amp; local employment, as well as the social projects funded by the Fairtrade Premium, have strengthened the cooperative’s standing in the local community. The co-operative’s Education Fund has supported 82% of members in paying for school fees, uniforms, equipment and other costs.</a:t>
            </a:r>
          </a:p>
          <a:p>
            <a:b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</a:b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Find out how fairer pay, prices and the Fairtrade Premium are driving change for farmers at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.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243E5-B820-00A3-7AA9-E532BE5929C6}"/>
              </a:ext>
            </a:extLst>
          </p:cNvPr>
          <p:cNvSpPr txBox="1"/>
          <p:nvPr/>
        </p:nvSpPr>
        <p:spPr>
          <a:xfrm>
            <a:off x="520995" y="5630396"/>
            <a:ext cx="2284227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Social media posts should refer to 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fairtrade.org.uk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/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and include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BeTheChange</a:t>
            </a:r>
            <a:r>
              <a:rPr lang="en-GB" sz="1100">
                <a:solidFill>
                  <a:srgbClr val="1E1E1E"/>
                </a:solidFill>
                <a:effectLst/>
                <a:latin typeface="Exo 2" pitchFamily="2" charset="77"/>
              </a:rPr>
              <a:t> #</a:t>
            </a:r>
            <a:r>
              <a:rPr lang="en-GB" sz="1100" err="1">
                <a:solidFill>
                  <a:srgbClr val="1E1E1E"/>
                </a:solidFill>
                <a:effectLst/>
                <a:latin typeface="Exo 2" pitchFamily="2" charset="77"/>
              </a:rPr>
              <a:t>ChooseFairtrade</a:t>
            </a:r>
            <a:endParaRPr lang="en-GB" sz="1100">
              <a:solidFill>
                <a:srgbClr val="1E1E1E"/>
              </a:solidFill>
              <a:effectLst/>
              <a:latin typeface="Exo 2" pitchFamily="2" charset="77"/>
            </a:endParaRPr>
          </a:p>
        </p:txBody>
      </p:sp>
      <p:pic>
        <p:nvPicPr>
          <p:cNvPr id="8" name="Picture 7" descr="A person in a white shirt&#10;&#10;Description automatically generated">
            <a:extLst>
              <a:ext uri="{FF2B5EF4-FFF2-40B4-BE49-F238E27FC236}">
                <a16:creationId xmlns:a16="http://schemas.microsoft.com/office/drawing/2014/main" id="{7553ABBA-B6EC-2009-58BF-8BCD713E7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26" y="715925"/>
            <a:ext cx="2585484" cy="2585484"/>
          </a:xfrm>
          <a:prstGeom prst="rect">
            <a:avLst/>
          </a:prstGeom>
        </p:spPr>
      </p:pic>
      <p:pic>
        <p:nvPicPr>
          <p:cNvPr id="13" name="Picture 12" descr="A person wearing a hat&#10;&#10;Description automatically generated">
            <a:extLst>
              <a:ext uri="{FF2B5EF4-FFF2-40B4-BE49-F238E27FC236}">
                <a16:creationId xmlns:a16="http://schemas.microsoft.com/office/drawing/2014/main" id="{13A15403-7701-9AE6-F38C-EF603CE32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126" y="3619500"/>
            <a:ext cx="2585484" cy="25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06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816dc2-6a55-4f87-a53d-c9ff036f58e3">
      <Terms xmlns="http://schemas.microsoft.com/office/infopath/2007/PartnerControls"/>
    </lcf76f155ced4ddcb4097134ff3c332f>
    <TaxCatchAll xmlns="0c6b6653-4e07-4b37-96e1-f59bcad8503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F681E413726C4A945780D9021AA934" ma:contentTypeVersion="18" ma:contentTypeDescription="Create a new document." ma:contentTypeScope="" ma:versionID="6ea31825123b8b234f0d7cb6d94280ba">
  <xsd:schema xmlns:xsd="http://www.w3.org/2001/XMLSchema" xmlns:xs="http://www.w3.org/2001/XMLSchema" xmlns:p="http://schemas.microsoft.com/office/2006/metadata/properties" xmlns:ns2="79816dc2-6a55-4f87-a53d-c9ff036f58e3" xmlns:ns3="0c6b6653-4e07-4b37-96e1-f59bcad85032" targetNamespace="http://schemas.microsoft.com/office/2006/metadata/properties" ma:root="true" ma:fieldsID="3b4fde7c303180f768c9e19ef133e339" ns2:_="" ns3:_="">
    <xsd:import namespace="79816dc2-6a55-4f87-a53d-c9ff036f58e3"/>
    <xsd:import namespace="0c6b6653-4e07-4b37-96e1-f59bcad85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16dc2-6a55-4f87-a53d-c9ff036f58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ac5b8f-eef4-4bcc-9755-3d47f8a28b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b6653-4e07-4b37-96e1-f59bcad85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6383ab-c474-4405-ac6e-4b6899357313}" ma:internalName="TaxCatchAll" ma:showField="CatchAllData" ma:web="0c6b6653-4e07-4b37-96e1-f59bcad85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2D59A2-3298-43D1-B255-803F432F7A03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79816dc2-6a55-4f87-a53d-c9ff036f58e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c6b6653-4e07-4b37-96e1-f59bcad8503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3AE00CD-1762-4B84-BD36-570777A1F181}">
  <ds:schemaRefs>
    <ds:schemaRef ds:uri="0c6b6653-4e07-4b37-96e1-f59bcad85032"/>
    <ds:schemaRef ds:uri="79816dc2-6a55-4f87-a53d-c9ff036f58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2276EC-18F2-4AD6-9EFD-832559773D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1288</Words>
  <Application>Microsoft Office PowerPoint</Application>
  <PresentationFormat>Widescreen</PresentationFormat>
  <Paragraphs>132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Anton</vt:lpstr>
      <vt:lpstr>Aptos</vt:lpstr>
      <vt:lpstr>Aptos Display</vt:lpstr>
      <vt:lpstr>Arial</vt:lpstr>
      <vt:lpstr>Exo 2</vt:lpstr>
      <vt:lpstr>Exo 2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Siragher</dc:creator>
  <cp:lastModifiedBy>Stefan Donnelly</cp:lastModifiedBy>
  <cp:revision>1</cp:revision>
  <dcterms:created xsi:type="dcterms:W3CDTF">2024-08-13T07:40:59Z</dcterms:created>
  <dcterms:modified xsi:type="dcterms:W3CDTF">2024-09-06T14:39:11Z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0x010100FBF681E413726C4A945780D9021AA934</vt:lpwstr>
  </property>
  <property fmtid="{D5CDD505-2E9C-101B-9397-08002B2CF9AE}" pid="3" name="MediaServiceImageTags">
    <vt:lpwstr/>
  </property>
</Properties>
</file>